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9" r:id="rId9"/>
    <p:sldId id="274" r:id="rId10"/>
    <p:sldId id="275" r:id="rId11"/>
    <p:sldId id="276" r:id="rId12"/>
    <p:sldId id="278" r:id="rId13"/>
    <p:sldId id="277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4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2544" y="108"/>
      </p:cViewPr>
      <p:guideLst>
        <p:guide orient="horz" pos="346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479C1-604A-AC18-1B5F-3B2CC4844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98F3022-7B56-6DE5-E051-FB85AF13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FA32B5F-2ED0-F559-C995-BD74050E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093F8D-83AE-2014-9BC5-ABC8C10A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EA2D72-DFE8-4009-202F-C19CBA7F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5754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97CF4-4F02-1793-411F-71845C87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31FAF20-FB7D-FD8A-5623-2128ACCD0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3D873E-4E00-EC37-0390-987162EF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CBBBEA-DFC6-2D67-7252-571485BA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78AAA7-9447-9AB3-22BA-B6DA0BB6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08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28E1423-44CE-C090-C466-95CC8E152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EE0F054-9518-333A-45C2-1910BF251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9D2C5ED-7D69-E481-FB68-FCD981F8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9792D8-9A5C-79B6-53B1-2753F89D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797C0F-463E-E7E7-E658-84AB03E0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763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9ECF68-A966-8154-2DAE-C768B01F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5935D6-DB00-6789-729F-2F1BC786B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597F9B-9A23-2067-CA12-A511CCAE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20CAE6-A6D8-65A9-1FD5-63910B7D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BF42F7-CEC2-B53D-EEF9-4407A2E3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192A9-30EA-B523-F131-D1E9A29DB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B6EC471-6321-C00F-6EAA-876CA6313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74A787-D82A-5A5C-41F9-0D245535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938679A-C7C5-50F4-492A-6CD24BA31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03FCAC-F028-280E-98F6-5331119C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2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05714-C68B-C0A6-84EB-03E1E633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C32792-F3FA-EFE4-7E87-66702CA06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E10625A-02D9-05AC-F7A5-76006893E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17A66B6-1D12-33D4-EF22-82EC7EA7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91EFB45-8BBF-049C-F882-CAEE2734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01FF1EB-1569-7AC3-34E4-DA8D062F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6770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DEEE6-C50D-E23E-1230-AEB28B32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1141786-B175-03D0-B9D7-CCFA42B69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0BA966-453F-5D27-3F9E-6BD2D7AC1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2ED96FC-157D-3774-B0DC-7C7C95D80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EC28BFF-99C8-936A-C2BB-765E7E6D8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ECACC81-930A-6723-D67E-BD1C90A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0CC871E-4061-111E-5D20-9988790C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ABD27C4-AE66-73BC-DB2F-5F690E1C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85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1ACE6-6EFE-B192-4199-1EB0B9EF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CF1B69-9C10-3166-DFC5-A438E3FE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3B8E368-3805-5230-DBC5-24A49EFE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D9D7E77-0F9C-2645-FF2F-5B570B51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217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0914528-0A45-6277-4494-130A9AD4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9ECD7C-7545-7C91-DDD5-89EDF434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07FF6F-0B8D-9907-D3C2-32B2AB35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645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A945C-634C-DC8B-A211-794AAFE1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A41B51-2C97-AE0C-591C-50930A1D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D7B807-88D5-745B-BD4F-65C06D51C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D7C32C2-B477-3B0E-88A2-A12B794E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37775C-29FF-095F-8CED-4CBBDA72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690772-CBB0-9C6D-D59D-6832634A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32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B5AF2-07AF-8321-313D-BE03A514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64E836-BD72-EA1D-E70A-D23CEC1F7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5FEB98-D89D-99D1-9DFB-2651CD438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6EDBE36-F6FA-76CB-44D4-2685014C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217244-5555-37E9-407E-47A91BF4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1C1AAC-1A52-1D9A-DEEF-1EA74704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452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7782AA4-485B-2A37-0902-91102702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B6E290-8091-2B8C-78E4-C99E41DAE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2963DA-1399-326E-55ED-1A6B9AE26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671833-7C66-499A-95B6-8EEE7041D77C}" type="datetimeFigureOut">
              <a:rPr lang="da-DK" smtClean="0"/>
              <a:t>26-11-2025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40EE2F-EA0D-ECA7-FB35-24A04677D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495264-A2F7-3672-1E17-68EA91E79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303030-5D4E-4318-A78E-AAB16EEEBD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6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36DD0-C3AC-DB33-54E3-2BD22DB3A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Rokering i balance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C42330D-E4A7-ADEC-C21D-6E489397C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Sådan bruger I programmet</a:t>
            </a:r>
          </a:p>
        </p:txBody>
      </p:sp>
      <p:pic>
        <p:nvPicPr>
          <p:cNvPr id="6" name="Billede 5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75DF56D7-C940-8324-73C1-161A48199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36" y="5257800"/>
            <a:ext cx="3505728" cy="5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3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56823-8E38-B253-46BA-6FEAE0B12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DFC1B-951C-2D26-C306-E983E172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Grafer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5CA65331-DE6A-69F2-D891-21D5A7204D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Under oversigten vises en graf, tegnet ud fra de samme data inkl. højeste og laveste værdier, samt antal besvarelser (n=)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4" name="Pladsholder til indhold 13" descr="Et billede, der indeholder tekst, skærmbillede, software, display/skærm/fremvisning&#10;&#10;AI-genereret indhold kan være ukorrekt.">
            <a:extLst>
              <a:ext uri="{FF2B5EF4-FFF2-40B4-BE49-F238E27FC236}">
                <a16:creationId xmlns:a16="http://schemas.microsoft.com/office/drawing/2014/main" id="{478647B0-1160-CB55-1226-32353742A1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54664" r="11230" b="11159"/>
          <a:stretch>
            <a:fillRect/>
          </a:stretch>
        </p:blipFill>
        <p:spPr>
          <a:xfrm>
            <a:off x="6492239" y="1825625"/>
            <a:ext cx="5181601" cy="2984119"/>
          </a:xfrm>
        </p:spPr>
      </p:pic>
      <p:pic>
        <p:nvPicPr>
          <p:cNvPr id="4" name="Billede 3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AFFF8CBD-4FBA-840C-0552-D2326191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6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C88C3-6752-793C-7768-E4B7A837B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5A200-8C00-78D4-430C-958ACBDC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rokerer I arbejdsstationerne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72A326F4-3FD7-D265-7962-4C431AF9D5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I kan ændre rækkefølgen af arbejdsstationerne ved at tage fat i en række og flytte den med musen </a:t>
            </a:r>
          </a:p>
          <a:p>
            <a:r>
              <a:rPr lang="da-DK" dirty="0"/>
              <a:t>Start filmen for at se hvordan</a:t>
            </a:r>
          </a:p>
          <a:p>
            <a:r>
              <a:rPr lang="da-DK" dirty="0"/>
              <a:t>På måde kan I få ideer til, hvordan arbejdet kan tilrettelægges med mindst mulig samlet belastning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Optagelse 2025-11-09 112735">
            <a:hlinkClick r:id="" action="ppaction://media"/>
            <a:extLst>
              <a:ext uri="{FF2B5EF4-FFF2-40B4-BE49-F238E27FC236}">
                <a16:creationId xmlns:a16="http://schemas.microsoft.com/office/drawing/2014/main" id="{2EF93F15-9499-2AC7-14C6-B892654C3D1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3475" y="1825625"/>
            <a:ext cx="5099050" cy="4351338"/>
          </a:xfrm>
        </p:spPr>
      </p:pic>
      <p:pic>
        <p:nvPicPr>
          <p:cNvPr id="4" name="Billede 3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15E90080-1536-3772-73FF-4A44C9793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D66AE-F16B-4724-95EF-206A901E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50D66-F8E6-5A09-AD42-C7C6844C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bruger I grupper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82E72AF4-D44C-20E9-F028-AAE61CFCF2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Arbejdsstationerne kan også samles i forskellige grupper</a:t>
            </a:r>
          </a:p>
          <a:p>
            <a:r>
              <a:rPr lang="da-DK" dirty="0"/>
              <a:t>Start filmen for at se hvordan</a:t>
            </a:r>
          </a:p>
          <a:p>
            <a:r>
              <a:rPr lang="da-DK" dirty="0"/>
              <a:t>På måde kan I få et bedre overblik til det videre arbejde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gruppe 2">
            <a:hlinkClick r:id="" action="ppaction://media"/>
            <a:extLst>
              <a:ext uri="{FF2B5EF4-FFF2-40B4-BE49-F238E27FC236}">
                <a16:creationId xmlns:a16="http://schemas.microsoft.com/office/drawing/2014/main" id="{2EC6AE51-FC6E-8E87-D67D-FFD4B1674FC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2271" y="845026"/>
            <a:ext cx="5339520" cy="5167948"/>
          </a:xfrm>
        </p:spPr>
      </p:pic>
      <p:pic>
        <p:nvPicPr>
          <p:cNvPr id="3" name="Billede 2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BC52E740-6CC9-A708-83BC-3BA37D19F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AFA96-E2D2-2D32-1D33-A778E337B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1BEFA-2F83-E775-F43A-E160C4A1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Sådan gemmer </a:t>
            </a:r>
            <a:r>
              <a:rPr lang="da-DK" dirty="0"/>
              <a:t>I jeres arbejde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0AD82CAD-5FD3-4ADF-8633-EA8C8093E5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Nederst i værktøjet kan I printe et papir eller en PDF fil, som I kan gemme til senere opfølgning f.eks.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9" name="Pladsholder til indhold 13" descr="Et billede, der indeholder tekst, skærmbillede, software, display/skærm/fremvisning&#10;&#10;AI-genereret indhold kan være ukorrekt.">
            <a:extLst>
              <a:ext uri="{FF2B5EF4-FFF2-40B4-BE49-F238E27FC236}">
                <a16:creationId xmlns:a16="http://schemas.microsoft.com/office/drawing/2014/main" id="{DB6AB1C2-ECDF-1209-A26A-9144D49068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54276" r="315" b="-2166"/>
          <a:stretch>
            <a:fillRect/>
          </a:stretch>
        </p:blipFill>
        <p:spPr>
          <a:xfrm>
            <a:off x="6355079" y="1825625"/>
            <a:ext cx="5521143" cy="3459607"/>
          </a:xfrm>
        </p:spPr>
      </p:pic>
      <p:pic>
        <p:nvPicPr>
          <p:cNvPr id="3" name="Billede 2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2CA117D1-66B3-6DB6-0E46-A8DA6B9BD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1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1B5A-D839-260C-3F16-95DB5B53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27052-D0D0-14DB-64A0-045C2BCD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Indhøstning af data 1</a:t>
            </a:r>
          </a:p>
        </p:txBody>
      </p:sp>
      <p:pic>
        <p:nvPicPr>
          <p:cNvPr id="8" name="Billede 7" descr="Et billede, der indeholder tekst, skærmbillede, nummer/tal, linje/række&#10;&#10;AI-genereret indhold kan være ukorrekt.">
            <a:extLst>
              <a:ext uri="{FF2B5EF4-FFF2-40B4-BE49-F238E27FC236}">
                <a16:creationId xmlns:a16="http://schemas.microsoft.com/office/drawing/2014/main" id="{92BBF24A-BA6F-B4B4-B985-370E52AA7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72" y="1690688"/>
            <a:ext cx="2845046" cy="3960304"/>
          </a:xfrm>
          <a:prstGeom prst="rect">
            <a:avLst/>
          </a:prstGeom>
        </p:spPr>
      </p:pic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5FD353FA-ABFC-84EA-3448-46B80615F1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I kan vælge at gøre det </a:t>
            </a:r>
            <a:br>
              <a:rPr lang="da-DK" dirty="0"/>
            </a:br>
            <a:r>
              <a:rPr lang="da-DK" dirty="0"/>
              <a:t>med et printet skema,</a:t>
            </a:r>
            <a:br>
              <a:rPr lang="da-DK" dirty="0"/>
            </a:br>
            <a:r>
              <a:rPr lang="da-DK" dirty="0"/>
              <a:t>som I udfylder i hånden:</a:t>
            </a:r>
            <a:br>
              <a:rPr lang="da-DK" dirty="0"/>
            </a:br>
            <a:r>
              <a:rPr lang="da-DK" dirty="0"/>
              <a:t>Hent skemaet og print </a:t>
            </a:r>
            <a:br>
              <a:rPr lang="da-DK" dirty="0"/>
            </a:br>
            <a:r>
              <a:rPr lang="da-DK" dirty="0"/>
              <a:t>det ud. </a:t>
            </a:r>
          </a:p>
          <a:p>
            <a:r>
              <a:rPr lang="da-DK" dirty="0"/>
              <a:t>Alternativt kan I </a:t>
            </a:r>
            <a:r>
              <a:rPr lang="da-DK" dirty="0" err="1"/>
              <a:t>taste</a:t>
            </a:r>
            <a:br>
              <a:rPr lang="da-DK" dirty="0"/>
            </a:br>
            <a:r>
              <a:rPr lang="da-DK" dirty="0"/>
              <a:t>tallene direkte ind </a:t>
            </a:r>
            <a:br>
              <a:rPr lang="da-DK" dirty="0"/>
            </a:br>
            <a:r>
              <a:rPr lang="da-DK" dirty="0"/>
              <a:t>- gå til slide 4. </a:t>
            </a:r>
          </a:p>
        </p:txBody>
      </p:sp>
      <p:pic>
        <p:nvPicPr>
          <p:cNvPr id="12" name="Pladsholder til indhold 3">
            <a:extLst>
              <a:ext uri="{FF2B5EF4-FFF2-40B4-BE49-F238E27FC236}">
                <a16:creationId xmlns:a16="http://schemas.microsoft.com/office/drawing/2014/main" id="{25A54789-D360-083D-EEA5-C136A58D1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0" b="25801"/>
          <a:stretch>
            <a:fillRect/>
          </a:stretch>
        </p:blipFill>
        <p:spPr>
          <a:xfrm>
            <a:off x="4971567" y="1690688"/>
            <a:ext cx="2248865" cy="407603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273F9972-5ED7-9B83-E3B1-550B90B1D772}"/>
              </a:ext>
            </a:extLst>
          </p:cNvPr>
          <p:cNvSpPr/>
          <p:nvPr/>
        </p:nvSpPr>
        <p:spPr>
          <a:xfrm>
            <a:off x="5047767" y="3368310"/>
            <a:ext cx="2248865" cy="594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Billede 5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B771BCC1-0BD1-EE77-C06F-B77BE818F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F9F9FA-FD82-9459-402F-CF4EE9FB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Indhøstning af data 2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003DDA-F84F-770A-261C-624752A66A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da-DK"/>
              <a:t>Noter den oplevede belastning på alle de arbejdsstationer medarbejderen står ved</a:t>
            </a:r>
          </a:p>
          <a:p>
            <a:r>
              <a:rPr lang="da-DK"/>
              <a:t>I skal notere for </a:t>
            </a:r>
          </a:p>
          <a:p>
            <a:pPr lvl="1"/>
            <a:r>
              <a:rPr lang="da-DK"/>
              <a:t>Kroppen generelt</a:t>
            </a:r>
          </a:p>
          <a:p>
            <a:pPr lvl="1"/>
            <a:r>
              <a:rPr lang="da-DK"/>
              <a:t>Håndled</a:t>
            </a:r>
          </a:p>
          <a:p>
            <a:pPr lvl="1"/>
            <a:r>
              <a:rPr lang="da-DK"/>
              <a:t>Albue </a:t>
            </a:r>
          </a:p>
          <a:p>
            <a:pPr lvl="1"/>
            <a:r>
              <a:rPr lang="da-DK"/>
              <a:t>Skulder</a:t>
            </a:r>
          </a:p>
          <a:p>
            <a:pPr lvl="1"/>
            <a:r>
              <a:rPr lang="da-DK"/>
              <a:t>Ryg </a:t>
            </a:r>
          </a:p>
          <a:p>
            <a:pPr lvl="1"/>
            <a:endParaRPr lang="da-DK"/>
          </a:p>
          <a:p>
            <a:r>
              <a:rPr lang="da-DK"/>
              <a:t>Skalaen er hel-tal mellem 0 og 10</a:t>
            </a:r>
            <a:endParaRPr lang="da-DK" dirty="0"/>
          </a:p>
        </p:txBody>
      </p:sp>
      <p:pic>
        <p:nvPicPr>
          <p:cNvPr id="12" name="Pladsholder til indhold 11" descr="Et billede, der indeholder tekst, skærmbillede, nummer/tal, linje/række&#10;&#10;AI-genereret indhold kan være ukorrekt.">
            <a:extLst>
              <a:ext uri="{FF2B5EF4-FFF2-40B4-BE49-F238E27FC236}">
                <a16:creationId xmlns:a16="http://schemas.microsoft.com/office/drawing/2014/main" id="{8784B2D0-989F-CC94-6E07-13E4EC096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02" y="713744"/>
            <a:ext cx="4282598" cy="5961376"/>
          </a:xfrm>
        </p:spPr>
      </p:pic>
      <p:pic>
        <p:nvPicPr>
          <p:cNvPr id="7" name="Billede 6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C0CD96E0-6532-3306-FC27-975949356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854E-7769-21A9-6A88-F6298E798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F7B96-8924-68E0-364D-1E0894F7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Indhøstning af data 3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1B887075-77E6-72FA-5CDE-DCBE303648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Hent et regneark til </a:t>
            </a:r>
            <a:br>
              <a:rPr lang="da-DK" dirty="0"/>
            </a:br>
            <a:r>
              <a:rPr lang="da-DK" dirty="0"/>
              <a:t>indtastning af de data, </a:t>
            </a:r>
            <a:br>
              <a:rPr lang="da-DK" dirty="0"/>
            </a:br>
            <a:r>
              <a:rPr lang="da-DK" dirty="0"/>
              <a:t>der skal bruges i </a:t>
            </a:r>
            <a:br>
              <a:rPr lang="da-DK" dirty="0"/>
            </a:br>
            <a:r>
              <a:rPr lang="da-DK" dirty="0"/>
              <a:t>programmet</a:t>
            </a:r>
          </a:p>
        </p:txBody>
      </p:sp>
      <p:pic>
        <p:nvPicPr>
          <p:cNvPr id="12" name="Pladsholder til indhold 3">
            <a:extLst>
              <a:ext uri="{FF2B5EF4-FFF2-40B4-BE49-F238E27FC236}">
                <a16:creationId xmlns:a16="http://schemas.microsoft.com/office/drawing/2014/main" id="{06C963D3-8C3C-E324-2F3C-B090B8CEE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0" b="25801"/>
          <a:stretch>
            <a:fillRect/>
          </a:stretch>
        </p:blipFill>
        <p:spPr>
          <a:xfrm>
            <a:off x="4971567" y="1690688"/>
            <a:ext cx="2248865" cy="407603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D154D09A-44D2-8493-BC05-224551B13CB5}"/>
              </a:ext>
            </a:extLst>
          </p:cNvPr>
          <p:cNvSpPr/>
          <p:nvPr/>
        </p:nvSpPr>
        <p:spPr>
          <a:xfrm>
            <a:off x="4971566" y="3728704"/>
            <a:ext cx="2248865" cy="594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Pladsholder til indhold 3" descr="Et billede, der indeholder tekst, skærmbillede, Parallel, linje/række&#10;&#10;AI-genereret indhold kan være ukorrekt.">
            <a:extLst>
              <a:ext uri="{FF2B5EF4-FFF2-40B4-BE49-F238E27FC236}">
                <a16:creationId xmlns:a16="http://schemas.microsoft.com/office/drawing/2014/main" id="{2FCB8DCB-4C0E-31C3-C1CF-2FD0A660B0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35" y="1690688"/>
            <a:ext cx="4460192" cy="3237928"/>
          </a:xfrm>
          <a:prstGeom prst="rect">
            <a:avLst/>
          </a:prstGeom>
        </p:spPr>
      </p:pic>
      <p:pic>
        <p:nvPicPr>
          <p:cNvPr id="5" name="Billede 4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E13B1B9F-8A77-5BE2-E1BF-A459F5CBD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7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13BAE-355A-1A02-0A9A-11185494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B270A-6408-44C5-23D6-A374916C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Indhøstning af data 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74B463-6EB4-6563-C7F6-914E4A4BD7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Regnearket består af en forside på første fane </a:t>
            </a:r>
          </a:p>
          <a:p>
            <a:r>
              <a:rPr lang="da-DK" dirty="0"/>
              <a:t>Herefter 16 faner til indtastning af indsamlede data</a:t>
            </a:r>
          </a:p>
          <a:p>
            <a:r>
              <a:rPr lang="da-DK" dirty="0"/>
              <a:t>Hver fane er en medarbejder</a:t>
            </a:r>
          </a:p>
          <a:p>
            <a:r>
              <a:rPr lang="da-DK" dirty="0"/>
              <a:t>Start med at navngive arbejdsstationerne i det gule område</a:t>
            </a:r>
          </a:p>
          <a:p>
            <a:r>
              <a:rPr lang="da-DK" b="1" dirty="0"/>
              <a:t>Det er kun de gule felter, der skal udfyldes</a:t>
            </a:r>
          </a:p>
        </p:txBody>
      </p:sp>
      <p:pic>
        <p:nvPicPr>
          <p:cNvPr id="7" name="Pladsholder til indhold 6" descr="Et billede, der indeholder tekst, skærmbillede, Parallel, linje/række&#10;&#10;AI-genereret indhold kan være ukorrekt.">
            <a:extLst>
              <a:ext uri="{FF2B5EF4-FFF2-40B4-BE49-F238E27FC236}">
                <a16:creationId xmlns:a16="http://schemas.microsoft.com/office/drawing/2014/main" id="{44B52326-8A9E-5BDF-C101-88D31985B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785804" cy="4200271"/>
          </a:xfrm>
        </p:spPr>
      </p:pic>
      <p:pic>
        <p:nvPicPr>
          <p:cNvPr id="5" name="Billede 4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01CA885B-AA4B-10DD-4E51-9CE1F610C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7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DE2B3-27BD-99B2-1924-EEC38DE28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5EBF-8EF4-A026-D26B-E74EB96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Indhøstning af data 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D60AA5-EB5F-7BF9-BE70-1A0C61E7D3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Udfyld nu værdierne for belastningen i de gule områder ud for de forskellige arbejdsstationer</a:t>
            </a:r>
          </a:p>
          <a:p>
            <a:r>
              <a:rPr lang="da-DK" dirty="0"/>
              <a:t>De indtastede data opsummeres automatisk på første fane</a:t>
            </a:r>
          </a:p>
          <a:p>
            <a:r>
              <a:rPr lang="da-DK" dirty="0"/>
              <a:t>Gør dette for medarbejder M1, M2 og så fremdeles</a:t>
            </a:r>
          </a:p>
          <a:p>
            <a:r>
              <a:rPr lang="da-DK" b="1" dirty="0"/>
              <a:t>Det er kun de gule felter, der skal udfyldes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Pladsholder til indhold 7" descr="Et billede, der indeholder tekst, skærmbillede, Parallel, linje/række&#10;&#10;AI-genereret indhold kan være ukorrekt.">
            <a:extLst>
              <a:ext uri="{FF2B5EF4-FFF2-40B4-BE49-F238E27FC236}">
                <a16:creationId xmlns:a16="http://schemas.microsoft.com/office/drawing/2014/main" id="{2D61CCA1-1074-13BC-CB09-904DA58AF0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15138"/>
            <a:ext cx="5813421" cy="4172312"/>
          </a:xfrm>
        </p:spPr>
      </p:pic>
      <p:pic>
        <p:nvPicPr>
          <p:cNvPr id="5" name="Billede 4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1F3B112F-6685-6E17-A53F-B8F288C1A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1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E5F7-1821-C235-3539-304B3ADC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AF879-C13D-C995-0110-7FF65564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 programmet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BC90D1FD-E030-09C2-D62B-DA5283C496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Når I har tastet alle data</a:t>
            </a:r>
            <a:br>
              <a:rPr lang="da-DK" dirty="0"/>
            </a:br>
            <a:r>
              <a:rPr lang="da-DK" dirty="0"/>
              <a:t>ind, kan I starte </a:t>
            </a:r>
            <a:br>
              <a:rPr lang="da-DK" dirty="0"/>
            </a:br>
            <a:r>
              <a:rPr lang="da-DK" dirty="0"/>
              <a:t>programmet ved at </a:t>
            </a:r>
            <a:br>
              <a:rPr lang="da-DK" dirty="0"/>
            </a:br>
            <a:r>
              <a:rPr lang="da-DK" dirty="0"/>
              <a:t>uploade det færdige </a:t>
            </a:r>
            <a:br>
              <a:rPr lang="da-DK" dirty="0"/>
            </a:br>
            <a:r>
              <a:rPr lang="da-DK" dirty="0"/>
              <a:t>regneark</a:t>
            </a:r>
          </a:p>
        </p:txBody>
      </p:sp>
      <p:pic>
        <p:nvPicPr>
          <p:cNvPr id="12" name="Pladsholder til indhold 3">
            <a:extLst>
              <a:ext uri="{FF2B5EF4-FFF2-40B4-BE49-F238E27FC236}">
                <a16:creationId xmlns:a16="http://schemas.microsoft.com/office/drawing/2014/main" id="{4D41F33E-CEDD-27DD-E63C-B7AFF8658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0" b="25801"/>
          <a:stretch>
            <a:fillRect/>
          </a:stretch>
        </p:blipFill>
        <p:spPr>
          <a:xfrm>
            <a:off x="4971567" y="1690688"/>
            <a:ext cx="2248865" cy="407603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0B8C69F5-287E-44EF-E721-703D67BA3F77}"/>
              </a:ext>
            </a:extLst>
          </p:cNvPr>
          <p:cNvSpPr/>
          <p:nvPr/>
        </p:nvSpPr>
        <p:spPr>
          <a:xfrm>
            <a:off x="4971566" y="4158472"/>
            <a:ext cx="2248865" cy="594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Pladsholder til indhold 5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A39E0CAD-E647-BA8F-3703-EFAC20A5E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76" y="1825625"/>
            <a:ext cx="3697224" cy="2593789"/>
          </a:xfrm>
          <a:prstGeom prst="rect">
            <a:avLst/>
          </a:prstGeom>
        </p:spPr>
      </p:pic>
      <p:pic>
        <p:nvPicPr>
          <p:cNvPr id="4" name="Billede 3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E9475748-1273-ACE5-70DF-78EC1C72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45B98-74F3-E19A-D8B7-AE959F02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8C7049FC-672D-16E1-4951-25E870F9BBB0}"/>
              </a:ext>
            </a:extLst>
          </p:cNvPr>
          <p:cNvSpPr/>
          <p:nvPr/>
        </p:nvSpPr>
        <p:spPr>
          <a:xfrm>
            <a:off x="4971566" y="4158472"/>
            <a:ext cx="2248865" cy="594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" name="Billede 15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D7E1ADCA-67A6-776B-190E-BF7FCB954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1"/>
          <a:stretch>
            <a:fillRect/>
          </a:stretch>
        </p:blipFill>
        <p:spPr>
          <a:xfrm>
            <a:off x="-77834" y="-612648"/>
            <a:ext cx="12347668" cy="7470648"/>
          </a:xfrm>
          <a:prstGeom prst="rect">
            <a:avLst/>
          </a:prstGeom>
        </p:spPr>
      </p:pic>
      <p:pic>
        <p:nvPicPr>
          <p:cNvPr id="14" name="Pladsholder til indhold 13" descr="Et billede, der indeholder tekst, skærmbillede, software, display/skærm/fremvisning&#10;&#10;AI-genereret indhold kan være ukorrekt.">
            <a:extLst>
              <a:ext uri="{FF2B5EF4-FFF2-40B4-BE49-F238E27FC236}">
                <a16:creationId xmlns:a16="http://schemas.microsoft.com/office/drawing/2014/main" id="{FCDEE812-510C-B6AE-D286-A73CBB2D51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69352"/>
            <a:ext cx="4895709" cy="6331354"/>
          </a:xfrm>
        </p:spPr>
      </p:pic>
    </p:spTree>
    <p:extLst>
      <p:ext uri="{BB962C8B-B14F-4D97-AF65-F5344CB8AC3E}">
        <p14:creationId xmlns:p14="http://schemas.microsoft.com/office/powerpoint/2010/main" val="113158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2922-E171-4738-5A4A-25520CC8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4F007-58F2-EDE1-09CB-21473401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Oversigt over arbejdsstationer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752B63CC-F387-C5A4-EC38-9B6B03A7BE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Programmet viser en oversigt over arbejdsstationerne og de tilhørende data for belastning.</a:t>
            </a:r>
          </a:p>
          <a:p>
            <a:r>
              <a:rPr lang="da-DK" dirty="0"/>
              <a:t>Rækkernes farve går fra lys blå til mørk blå dvs. lille belastning til stor belastning.</a:t>
            </a:r>
          </a:p>
          <a:p>
            <a:r>
              <a:rPr lang="da-DK" dirty="0"/>
              <a:t>Det er data fra ”Generelt” for alle arbejdsstationer, som </a:t>
            </a:r>
            <a:r>
              <a:rPr lang="da-DK" dirty="0" err="1"/>
              <a:t>sammen-lignes</a:t>
            </a:r>
            <a:r>
              <a:rPr lang="da-DK" dirty="0"/>
              <a:t> og farvelægges efter.</a:t>
            </a:r>
          </a:p>
          <a:p>
            <a:r>
              <a:rPr lang="da-DK" dirty="0"/>
              <a:t>På den måde kan man hurtigt aflæse, hvilke arbejdsstationer, der belaster mest </a:t>
            </a:r>
          </a:p>
          <a:p>
            <a:endParaRPr lang="da-DK" dirty="0"/>
          </a:p>
        </p:txBody>
      </p:sp>
      <p:pic>
        <p:nvPicPr>
          <p:cNvPr id="14" name="Pladsholder til indhold 13" descr="Et billede, der indeholder tekst, skærmbillede, software, display/skærm/fremvisning&#10;&#10;AI-genereret indhold kan være ukorrekt.">
            <a:extLst>
              <a:ext uri="{FF2B5EF4-FFF2-40B4-BE49-F238E27FC236}">
                <a16:creationId xmlns:a16="http://schemas.microsoft.com/office/drawing/2014/main" id="{61E6FB99-5B03-0846-2B9C-69150FDBA8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7224" r="11230" b="40100"/>
          <a:stretch>
            <a:fillRect/>
          </a:stretch>
        </p:blipFill>
        <p:spPr>
          <a:xfrm>
            <a:off x="6565391" y="1825625"/>
            <a:ext cx="5181601" cy="4599432"/>
          </a:xfrm>
        </p:spPr>
      </p:pic>
      <p:pic>
        <p:nvPicPr>
          <p:cNvPr id="3" name="Billede 2" descr="Et billede, der indeholder tekst, Font/skrifttype, Grafik, grafisk design&#10;&#10;AI-genereret indhold kan være ukorrekt.">
            <a:extLst>
              <a:ext uri="{FF2B5EF4-FFF2-40B4-BE49-F238E27FC236}">
                <a16:creationId xmlns:a16="http://schemas.microsoft.com/office/drawing/2014/main" id="{736A3B8A-9BB7-D232-5723-E6FA508A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83" y="195335"/>
            <a:ext cx="2021555" cy="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414</Words>
  <Application>Microsoft Office PowerPoint</Application>
  <PresentationFormat>Widescreen</PresentationFormat>
  <Paragraphs>49</Paragraphs>
  <Slides>13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Office-tema</vt:lpstr>
      <vt:lpstr>Rokering i balance</vt:lpstr>
      <vt:lpstr>Indhøstning af data 1</vt:lpstr>
      <vt:lpstr>Indhøstning af data 2</vt:lpstr>
      <vt:lpstr>Indhøstning af data 3</vt:lpstr>
      <vt:lpstr>Indhøstning af data 4</vt:lpstr>
      <vt:lpstr>Indhøstning af data 5</vt:lpstr>
      <vt:lpstr>Start programmet</vt:lpstr>
      <vt:lpstr>PowerPoint-præsentation</vt:lpstr>
      <vt:lpstr>Oversigt over arbejdsstationer</vt:lpstr>
      <vt:lpstr>Grafer</vt:lpstr>
      <vt:lpstr>Sådan rokerer I arbejdsstationerne</vt:lpstr>
      <vt:lpstr>Sådan bruger I grupper</vt:lpstr>
      <vt:lpstr>Sådan gemmer I jeres arbejde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Jesper Ellegård</dc:creator>
  <cp:lastModifiedBy>Jesper Ellegård</cp:lastModifiedBy>
  <cp:revision>15</cp:revision>
  <dcterms:created xsi:type="dcterms:W3CDTF">2025-11-09T09:43:23Z</dcterms:created>
  <dcterms:modified xsi:type="dcterms:W3CDTF">2025-11-26T10:09:41Z</dcterms:modified>
</cp:coreProperties>
</file>