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81" r:id="rId2"/>
    <p:sldId id="304" r:id="rId3"/>
    <p:sldId id="322" r:id="rId4"/>
    <p:sldId id="258" r:id="rId5"/>
    <p:sldId id="303" r:id="rId6"/>
    <p:sldId id="263" r:id="rId7"/>
    <p:sldId id="268" r:id="rId8"/>
    <p:sldId id="320" r:id="rId9"/>
    <p:sldId id="314" r:id="rId10"/>
    <p:sldId id="315" r:id="rId11"/>
    <p:sldId id="301" r:id="rId12"/>
    <p:sldId id="306" r:id="rId13"/>
    <p:sldId id="282" r:id="rId14"/>
    <p:sldId id="275" r:id="rId15"/>
    <p:sldId id="283" r:id="rId16"/>
    <p:sldId id="288" r:id="rId17"/>
    <p:sldId id="287" r:id="rId18"/>
    <p:sldId id="284" r:id="rId19"/>
    <p:sldId id="286" r:id="rId20"/>
    <p:sldId id="285" r:id="rId21"/>
    <p:sldId id="302" r:id="rId22"/>
    <p:sldId id="256" r:id="rId23"/>
    <p:sldId id="289" r:id="rId24"/>
    <p:sldId id="319" r:id="rId25"/>
    <p:sldId id="290" r:id="rId26"/>
    <p:sldId id="291" r:id="rId27"/>
    <p:sldId id="295" r:id="rId28"/>
    <p:sldId id="292" r:id="rId29"/>
    <p:sldId id="293" r:id="rId30"/>
    <p:sldId id="294" r:id="rId31"/>
    <p:sldId id="305" r:id="rId32"/>
    <p:sldId id="307" r:id="rId33"/>
    <p:sldId id="257" r:id="rId34"/>
    <p:sldId id="308" r:id="rId35"/>
    <p:sldId id="312" r:id="rId36"/>
    <p:sldId id="309" r:id="rId37"/>
    <p:sldId id="259" r:id="rId38"/>
    <p:sldId id="310" r:id="rId39"/>
    <p:sldId id="260" r:id="rId40"/>
    <p:sldId id="311" r:id="rId41"/>
    <p:sldId id="313" r:id="rId42"/>
    <p:sldId id="262" r:id="rId43"/>
    <p:sldId id="261" r:id="rId44"/>
    <p:sldId id="317" r:id="rId4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4CB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4"/>
    <p:restoredTop sz="94670"/>
  </p:normalViewPr>
  <p:slideViewPr>
    <p:cSldViewPr snapToGrid="0">
      <p:cViewPr varScale="1">
        <p:scale>
          <a:sx n="103" d="100"/>
          <a:sy n="103" d="100"/>
        </p:scale>
        <p:origin x="8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e Hoffmann" userId="533f6ce3-f87c-4488-895a-d58de27f3f2b" providerId="ADAL" clId="{C6DEE569-1116-4DB6-B6CE-9E13FD87702E}"/>
    <pc:docChg chg="custSel modSld">
      <pc:chgData name="Annette Hoffmann" userId="533f6ce3-f87c-4488-895a-d58de27f3f2b" providerId="ADAL" clId="{C6DEE569-1116-4DB6-B6CE-9E13FD87702E}" dt="2024-01-18T05:51:18.758" v="53" actId="14100"/>
      <pc:docMkLst>
        <pc:docMk/>
      </pc:docMkLst>
      <pc:sldChg chg="addSp modSp mod modClrScheme chgLayout">
        <pc:chgData name="Annette Hoffmann" userId="533f6ce3-f87c-4488-895a-d58de27f3f2b" providerId="ADAL" clId="{C6DEE569-1116-4DB6-B6CE-9E13FD87702E}" dt="2024-01-18T05:51:18.758" v="53" actId="14100"/>
        <pc:sldMkLst>
          <pc:docMk/>
          <pc:sldMk cId="3292786022" sldId="281"/>
        </pc:sldMkLst>
        <pc:spChg chg="add mod ord">
          <ac:chgData name="Annette Hoffmann" userId="533f6ce3-f87c-4488-895a-d58de27f3f2b" providerId="ADAL" clId="{C6DEE569-1116-4DB6-B6CE-9E13FD87702E}" dt="2024-01-18T05:49:26.438" v="47" actId="207"/>
          <ac:spMkLst>
            <pc:docMk/>
            <pc:sldMk cId="3292786022" sldId="281"/>
            <ac:spMk id="2" creationId="{A77458E6-20F8-D5FC-CF64-9B971F9C5782}"/>
          </ac:spMkLst>
        </pc:spChg>
        <pc:spChg chg="mod ord">
          <ac:chgData name="Annette Hoffmann" userId="533f6ce3-f87c-4488-895a-d58de27f3f2b" providerId="ADAL" clId="{C6DEE569-1116-4DB6-B6CE-9E13FD87702E}" dt="2024-01-18T05:48:41.208" v="0" actId="700"/>
          <ac:spMkLst>
            <pc:docMk/>
            <pc:sldMk cId="3292786022" sldId="281"/>
            <ac:spMk id="4" creationId="{FC48A9F8-8E8D-C04C-AF7E-4B3AE3BA0631}"/>
          </ac:spMkLst>
        </pc:spChg>
        <pc:spChg chg="mod">
          <ac:chgData name="Annette Hoffmann" userId="533f6ce3-f87c-4488-895a-d58de27f3f2b" providerId="ADAL" clId="{C6DEE569-1116-4DB6-B6CE-9E13FD87702E}" dt="2024-01-18T05:51:18.758" v="53" actId="14100"/>
          <ac:spMkLst>
            <pc:docMk/>
            <pc:sldMk cId="3292786022" sldId="281"/>
            <ac:spMk id="9" creationId="{4C8F002E-E5E1-6E40-929D-792276F7888C}"/>
          </ac:spMkLst>
        </pc:spChg>
        <pc:picChg chg="mod">
          <ac:chgData name="Annette Hoffmann" userId="533f6ce3-f87c-4488-895a-d58de27f3f2b" providerId="ADAL" clId="{C6DEE569-1116-4DB6-B6CE-9E13FD87702E}" dt="2024-01-18T05:49:38.667" v="51" actId="1076"/>
          <ac:picMkLst>
            <pc:docMk/>
            <pc:sldMk cId="3292786022" sldId="281"/>
            <ac:picMk id="10" creationId="{1D20FDAE-01A3-0149-8B09-60FA6CF50C4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angaaf\Desktop\SAU\Ny%20Microsoft%20Excel-regneark%20(2)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ngaaf\Desktop\SAU\Ny%20Microsoft%20Excel-regneark%20(2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a-DK" sz="1800" b="1" dirty="0">
                <a:solidFill>
                  <a:schemeClr val="accent1"/>
                </a:solidFill>
              </a:rPr>
              <a:t>Arbejdets fysiske anstrengelse på en skala fra 0-10</a:t>
            </a:r>
            <a:r>
              <a:rPr lang="da-DK" sz="1800" b="1" baseline="0" dirty="0">
                <a:solidFill>
                  <a:schemeClr val="accent1"/>
                </a:solidFill>
              </a:rPr>
              <a:t>  opdelt på afdelinger</a:t>
            </a:r>
            <a:endParaRPr lang="da-DK" sz="1800" b="1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1.5794539503298195E-2"/>
          <c:y val="7.338614720193907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spPr>
            <a:ln cmpd="sng"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AB-41CE-B72B-F6827B49BD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AB-41CE-B72B-F6827B49BD3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AB-41CE-B72B-F6827B49BD3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AB-41CE-B72B-F6827B49BD3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AB-41CE-B72B-F6827B49BD3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AB-41CE-B72B-F6827B49BD3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2AB-41CE-B72B-F6827B49BD3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2AB-41CE-B72B-F6827B49BD3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2AB-41CE-B72B-F6827B49BD3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2AB-41CE-B72B-F6827B49BD3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2AB-41CE-B72B-F6827B49BD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'Ark1'!$V$263:$V$273</c:f>
              <c:strCache>
                <c:ptCount val="11"/>
                <c:pt idx="0">
                  <c:v>Kontor og administration N=375</c:v>
                </c:pt>
                <c:pt idx="1">
                  <c:v>Fødevaresikkerhed og kvalitet N=57</c:v>
                </c:pt>
                <c:pt idx="2">
                  <c:v>Overvågning N=10</c:v>
                </c:pt>
                <c:pt idx="3">
                  <c:v>Andet N=223</c:v>
                </c:pt>
                <c:pt idx="4">
                  <c:v>Håndværker N=114</c:v>
                </c:pt>
                <c:pt idx="5">
                  <c:v>Pakkeri, palletering, udlæsning og ekspedition N=457</c:v>
                </c:pt>
                <c:pt idx="6">
                  <c:v>Tarm afdeling N=139</c:v>
                </c:pt>
                <c:pt idx="7">
                  <c:v>Opskæring N=239</c:v>
                </c:pt>
                <c:pt idx="8">
                  <c:v>Forarbejdning af produkter N=175</c:v>
                </c:pt>
                <c:pt idx="9">
                  <c:v>Slagtegang N=339</c:v>
                </c:pt>
                <c:pt idx="10">
                  <c:v>Udbening N=314</c:v>
                </c:pt>
              </c:strCache>
            </c:strRef>
          </c:cat>
          <c:val>
            <c:numRef>
              <c:f>'Ark1'!$W$263:$W$273</c:f>
              <c:numCache>
                <c:formatCode>0.0</c:formatCode>
                <c:ptCount val="11"/>
                <c:pt idx="0">
                  <c:v>2.1226666666666665</c:v>
                </c:pt>
                <c:pt idx="1">
                  <c:v>3</c:v>
                </c:pt>
                <c:pt idx="2">
                  <c:v>4.7</c:v>
                </c:pt>
                <c:pt idx="3">
                  <c:v>4.8385650224215251</c:v>
                </c:pt>
                <c:pt idx="4">
                  <c:v>5.7982456140350873</c:v>
                </c:pt>
                <c:pt idx="5">
                  <c:v>6.7024070021881839</c:v>
                </c:pt>
                <c:pt idx="6">
                  <c:v>6.7410071942446042</c:v>
                </c:pt>
                <c:pt idx="7">
                  <c:v>6.9121338912133892</c:v>
                </c:pt>
                <c:pt idx="8">
                  <c:v>7.12</c:v>
                </c:pt>
                <c:pt idx="9">
                  <c:v>7.2064896755162238</c:v>
                </c:pt>
                <c:pt idx="10">
                  <c:v>7.5605095541401273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2AB-41CE-B72B-F6827B49B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419401200"/>
        <c:axId val="419401528"/>
      </c:barChart>
      <c:catAx>
        <c:axId val="41940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19401528"/>
        <c:crosses val="autoZero"/>
        <c:auto val="1"/>
        <c:lblAlgn val="ctr"/>
        <c:lblOffset val="100"/>
        <c:noMultiLvlLbl val="0"/>
      </c:catAx>
      <c:valAx>
        <c:axId val="419401528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1940120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a-DK" sz="1800" b="1" i="0" u="none" strike="noStrike" baseline="0" dirty="0">
                <a:solidFill>
                  <a:schemeClr val="accent1"/>
                </a:solidFill>
                <a:effectLst/>
              </a:rPr>
              <a:t>Bærer eller løfter du – opdelt på sektor?</a:t>
            </a:r>
            <a:endParaRPr lang="da-DK" sz="1800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5.1036284372410617E-3"/>
          <c:y val="3.73182464475944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'Ark1'!$BY$5</c:f>
              <c:strCache>
                <c:ptCount val="1"/>
                <c:pt idx="0">
                  <c:v>Sjældent og aldrig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'Ark1'!$BX$114:$BX$120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'Ark1'!$BY$114:$BY$120</c:f>
              <c:numCache>
                <c:formatCode>0%</c:formatCode>
                <c:ptCount val="7"/>
                <c:pt idx="0">
                  <c:v>0.46027846027846026</c:v>
                </c:pt>
                <c:pt idx="1">
                  <c:v>0.3515625</c:v>
                </c:pt>
                <c:pt idx="2">
                  <c:v>0.50602409638554213</c:v>
                </c:pt>
                <c:pt idx="3">
                  <c:v>0.35694822888283378</c:v>
                </c:pt>
                <c:pt idx="4">
                  <c:v>0.46031746031746029</c:v>
                </c:pt>
                <c:pt idx="5">
                  <c:v>0.93731343283582091</c:v>
                </c:pt>
                <c:pt idx="6">
                  <c:v>0.52380952380952384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D5-4E44-BD4A-E307D86346C3}"/>
            </c:ext>
          </c:extLst>
        </c:ser>
        <c:ser>
          <c:idx val="1"/>
          <c:order val="1"/>
          <c:tx>
            <c:strRef>
              <c:f>'Ark1'!$BZ$5</c:f>
              <c:strCache>
                <c:ptCount val="1"/>
                <c:pt idx="0">
                  <c:v>ca. 1/4 del af tiden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'Ark1'!$BX$114:$BX$120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'Ark1'!$BZ$114:$BZ$120</c:f>
              <c:numCache>
                <c:formatCode>0%</c:formatCode>
                <c:ptCount val="7"/>
                <c:pt idx="0">
                  <c:v>0.22113022113022113</c:v>
                </c:pt>
                <c:pt idx="1">
                  <c:v>0.25468750000000001</c:v>
                </c:pt>
                <c:pt idx="2">
                  <c:v>0.18674698795180722</c:v>
                </c:pt>
                <c:pt idx="3">
                  <c:v>0.23978201634877383</c:v>
                </c:pt>
                <c:pt idx="4">
                  <c:v>0.20634920634920634</c:v>
                </c:pt>
                <c:pt idx="5">
                  <c:v>4.7761194029850747E-2</c:v>
                </c:pt>
                <c:pt idx="6">
                  <c:v>0.31547619047619047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D5-4E44-BD4A-E307D86346C3}"/>
            </c:ext>
          </c:extLst>
        </c:ser>
        <c:ser>
          <c:idx val="2"/>
          <c:order val="2"/>
          <c:tx>
            <c:strRef>
              <c:f>'Ark1'!$CA$5</c:f>
              <c:strCache>
                <c:ptCount val="1"/>
                <c:pt idx="0">
                  <c:v>ca. 1/2 del af tiden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'Ark1'!$BX$114:$BX$120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'Ark1'!$CA$114:$CA$120</c:f>
              <c:numCache>
                <c:formatCode>0%</c:formatCode>
                <c:ptCount val="7"/>
                <c:pt idx="0">
                  <c:v>0.12121212121212122</c:v>
                </c:pt>
                <c:pt idx="1">
                  <c:v>0.14218749999999999</c:v>
                </c:pt>
                <c:pt idx="2">
                  <c:v>0.1144578313253012</c:v>
                </c:pt>
                <c:pt idx="3">
                  <c:v>0.14713896457765668</c:v>
                </c:pt>
                <c:pt idx="4">
                  <c:v>0.14285714285714285</c:v>
                </c:pt>
                <c:pt idx="5">
                  <c:v>5.9701492537313433E-3</c:v>
                </c:pt>
                <c:pt idx="6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D5-4E44-BD4A-E307D86346C3}"/>
            </c:ext>
          </c:extLst>
        </c:ser>
        <c:ser>
          <c:idx val="3"/>
          <c:order val="3"/>
          <c:tx>
            <c:strRef>
              <c:f>'Ark1'!$CB$5</c:f>
              <c:strCache>
                <c:ptCount val="1"/>
                <c:pt idx="0">
                  <c:v>ca. 3/4 del af tiden og næsten hele tiden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'Ark1'!$BX$114:$BX$120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'Ark1'!$CB$114:$CB$120</c:f>
              <c:numCache>
                <c:formatCode>0%</c:formatCode>
                <c:ptCount val="7"/>
                <c:pt idx="0">
                  <c:v>0.19696969696969696</c:v>
                </c:pt>
                <c:pt idx="1">
                  <c:v>0.25156250000000002</c:v>
                </c:pt>
                <c:pt idx="2">
                  <c:v>0.19277108433734941</c:v>
                </c:pt>
                <c:pt idx="3">
                  <c:v>0.2561307901907357</c:v>
                </c:pt>
                <c:pt idx="4">
                  <c:v>0.19047619047619047</c:v>
                </c:pt>
                <c:pt idx="5">
                  <c:v>8.9552238805970154E-3</c:v>
                </c:pt>
                <c:pt idx="6">
                  <c:v>3.5714285714285712E-2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D5-4E44-BD4A-E307D8634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196960"/>
        <c:axId val="463198928"/>
      </c:barChart>
      <c:catAx>
        <c:axId val="46319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8928"/>
        <c:crosses val="autoZero"/>
        <c:auto val="1"/>
        <c:lblAlgn val="ctr"/>
        <c:lblOffset val="100"/>
        <c:noMultiLvlLbl val="0"/>
      </c:catAx>
      <c:valAx>
        <c:axId val="4631989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Spørgsmål</a:t>
            </a:r>
            <a:r>
              <a:rPr lang="da-DK" sz="16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vedr. arbejdets udførelse – Alle sektorer</a:t>
            </a:r>
            <a:endParaRPr lang="da-DK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1802310238779777E-2"/>
          <c:y val="1.42560860016909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'Ark3'!$C$31</c:f>
              <c:strCache>
                <c:ptCount val="1"/>
                <c:pt idx="0">
                  <c:v>Uenig 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hovedsektor!$AE$137:$AE$143</c:f>
              <c:strCache>
                <c:ptCount val="7"/>
                <c:pt idx="0">
                  <c:v>Jeg får den nødvendige instruktion og oplæring i at undgå for store fysiske belastninger</c:v>
                </c:pt>
                <c:pt idx="1">
                  <c:v>Jeg har tid til at holde pauser i løbet af arbejdsdagen</c:v>
                </c:pt>
                <c:pt idx="2">
                  <c:v>Jeg har mulighed for at variere mellem forskellige fysiske opgaver i løbet af arbejdsdagen</c:v>
                </c:pt>
                <c:pt idx="3">
                  <c:v>Min arbejdsplads er indrettet på en fornuftig måde, så den passer til mig og mine arbejdsopgaver</c:v>
                </c:pt>
                <c:pt idx="4">
                  <c:v>Jeg har de nødvendige hjælpemidler til rådighed, så jeg kan undgå for store fysiske belastninger</c:v>
                </c:pt>
                <c:pt idx="5">
                  <c:v>Jeg får grundig oplæring og instruktion i brugen af hjælpemidler</c:v>
                </c:pt>
                <c:pt idx="6">
                  <c:v>Jeg bruger hjælpermidlerne, når det er nødvendigt</c:v>
                </c:pt>
              </c:strCache>
            </c:strRef>
          </c:cat>
          <c:val>
            <c:numRef>
              <c:f>'Ark3'!$C$32:$C$38</c:f>
              <c:numCache>
                <c:formatCode>0%</c:formatCode>
                <c:ptCount val="7"/>
                <c:pt idx="0">
                  <c:v>0.32102628285356694</c:v>
                </c:pt>
                <c:pt idx="1">
                  <c:v>0.11761904761904762</c:v>
                </c:pt>
                <c:pt idx="2">
                  <c:v>0.28363228699551568</c:v>
                </c:pt>
                <c:pt idx="3">
                  <c:v>0.26222461042450296</c:v>
                </c:pt>
                <c:pt idx="4">
                  <c:v>0.32325886990801578</c:v>
                </c:pt>
                <c:pt idx="5">
                  <c:v>0.31227305737109656</c:v>
                </c:pt>
                <c:pt idx="6">
                  <c:v>0.11230964467005077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92-4F61-BFDC-BCE7772DFF3F}"/>
            </c:ext>
          </c:extLst>
        </c:ser>
        <c:ser>
          <c:idx val="0"/>
          <c:order val="1"/>
          <c:tx>
            <c:strRef>
              <c:f>'Ark3'!$B$31</c:f>
              <c:strCache>
                <c:ptCount val="1"/>
                <c:pt idx="0">
                  <c:v>Enig %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hovedsektor!$AE$137:$AE$143</c:f>
              <c:strCache>
                <c:ptCount val="7"/>
                <c:pt idx="0">
                  <c:v>Jeg får den nødvendige instruktion og oplæring i at undgå for store fysiske belastninger</c:v>
                </c:pt>
                <c:pt idx="1">
                  <c:v>Jeg har tid til at holde pauser i løbet af arbejdsdagen</c:v>
                </c:pt>
                <c:pt idx="2">
                  <c:v>Jeg har mulighed for at variere mellem forskellige fysiske opgaver i løbet af arbejdsdagen</c:v>
                </c:pt>
                <c:pt idx="3">
                  <c:v>Min arbejdsplads er indrettet på en fornuftig måde, så den passer til mig og mine arbejdsopgaver</c:v>
                </c:pt>
                <c:pt idx="4">
                  <c:v>Jeg har de nødvendige hjælpemidler til rådighed, så jeg kan undgå for store fysiske belastninger</c:v>
                </c:pt>
                <c:pt idx="5">
                  <c:v>Jeg får grundig oplæring og instruktion i brugen af hjælpemidler</c:v>
                </c:pt>
                <c:pt idx="6">
                  <c:v>Jeg bruger hjælpermidlerne, når det er nødvendigt</c:v>
                </c:pt>
              </c:strCache>
            </c:strRef>
          </c:cat>
          <c:val>
            <c:numRef>
              <c:f>'Ark3'!$B$32:$B$38</c:f>
              <c:numCache>
                <c:formatCode>0%</c:formatCode>
                <c:ptCount val="7"/>
                <c:pt idx="0">
                  <c:v>0.67897371714643306</c:v>
                </c:pt>
                <c:pt idx="1">
                  <c:v>0.88238095238095238</c:v>
                </c:pt>
                <c:pt idx="2">
                  <c:v>0.71636771300448432</c:v>
                </c:pt>
                <c:pt idx="3">
                  <c:v>0.73777538957549704</c:v>
                </c:pt>
                <c:pt idx="4">
                  <c:v>0.67674113009198422</c:v>
                </c:pt>
                <c:pt idx="5">
                  <c:v>0.68772694262890344</c:v>
                </c:pt>
                <c:pt idx="6">
                  <c:v>0.88769035532994922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92-4F61-BFDC-BCE7772DFF3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612153096"/>
        <c:axId val="612155064"/>
      </c:barChart>
      <c:catAx>
        <c:axId val="6121530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da-DK"/>
          </a:p>
        </c:txPr>
        <c:crossAx val="612155064"/>
        <c:crosses val="autoZero"/>
        <c:auto val="1"/>
        <c:lblAlgn val="ctr"/>
        <c:lblOffset val="100"/>
        <c:tickMarkSkip val="1"/>
        <c:noMultiLvlLbl val="0"/>
      </c:catAx>
      <c:valAx>
        <c:axId val="61215506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15309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 får den nødvendige instruktion og oplæring i at undgå for store fysiske belastninger – opdelt på sektor</a:t>
            </a:r>
          </a:p>
        </c:rich>
      </c:tx>
      <c:layout>
        <c:manualLayout>
          <c:xMode val="edge"/>
          <c:yMode val="edge"/>
          <c:x val="5.1273374936653238E-2"/>
          <c:y val="1.99585204023673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'Ark1'!$AI$193</c:f>
              <c:strCache>
                <c:ptCount val="1"/>
                <c:pt idx="0">
                  <c:v>Uenig 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'Ark1'!$AG$194:$AG$200</c:f>
              <c:strCache>
                <c:ptCount val="7"/>
                <c:pt idx="0">
                  <c:v>Alle hovedsektorer N=1598</c:v>
                </c:pt>
                <c:pt idx="1">
                  <c:v>Svinesektor N=892</c:v>
                </c:pt>
                <c:pt idx="2">
                  <c:v>Kreatur N=108</c:v>
                </c:pt>
                <c:pt idx="3">
                  <c:v>Forædling N=251</c:v>
                </c:pt>
                <c:pt idx="4">
                  <c:v>Tarm forarbejdning N=96</c:v>
                </c:pt>
                <c:pt idx="5">
                  <c:v>Kontor N=148</c:v>
                </c:pt>
                <c:pt idx="6">
                  <c:v>Teknisk afd.  N=102</c:v>
                </c:pt>
              </c:strCache>
            </c:strRef>
          </c:cat>
          <c:val>
            <c:numRef>
              <c:f>'Ark1'!$AI$194:$AI$200</c:f>
              <c:numCache>
                <c:formatCode>0%</c:formatCode>
                <c:ptCount val="7"/>
                <c:pt idx="0">
                  <c:v>0.32102628285356694</c:v>
                </c:pt>
                <c:pt idx="1">
                  <c:v>0.34977578475336324</c:v>
                </c:pt>
                <c:pt idx="2">
                  <c:v>0.32407407407407407</c:v>
                </c:pt>
                <c:pt idx="3">
                  <c:v>0.34262948207171312</c:v>
                </c:pt>
                <c:pt idx="4">
                  <c:v>0.125</c:v>
                </c:pt>
                <c:pt idx="5">
                  <c:v>0.19594594594594594</c:v>
                </c:pt>
                <c:pt idx="6">
                  <c:v>0.37254901960784315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65-5B48-BD63-B77C0D9D6100}"/>
            </c:ext>
          </c:extLst>
        </c:ser>
        <c:ser>
          <c:idx val="0"/>
          <c:order val="1"/>
          <c:tx>
            <c:strRef>
              <c:f>'Ark1'!$AH$193</c:f>
              <c:strCache>
                <c:ptCount val="1"/>
                <c:pt idx="0">
                  <c:v>Enig %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'Ark1'!$AG$194:$AG$200</c:f>
              <c:strCache>
                <c:ptCount val="7"/>
                <c:pt idx="0">
                  <c:v>Alle hovedsektorer N=1598</c:v>
                </c:pt>
                <c:pt idx="1">
                  <c:v>Svinesektor N=892</c:v>
                </c:pt>
                <c:pt idx="2">
                  <c:v>Kreatur N=108</c:v>
                </c:pt>
                <c:pt idx="3">
                  <c:v>Forædling N=251</c:v>
                </c:pt>
                <c:pt idx="4">
                  <c:v>Tarm forarbejdning N=96</c:v>
                </c:pt>
                <c:pt idx="5">
                  <c:v>Kontor N=148</c:v>
                </c:pt>
                <c:pt idx="6">
                  <c:v>Teknisk afd.  N=102</c:v>
                </c:pt>
              </c:strCache>
            </c:strRef>
          </c:cat>
          <c:val>
            <c:numRef>
              <c:f>'Ark1'!$AH$194:$AH$200</c:f>
              <c:numCache>
                <c:formatCode>0%</c:formatCode>
                <c:ptCount val="7"/>
                <c:pt idx="0">
                  <c:v>0.67897371714643306</c:v>
                </c:pt>
                <c:pt idx="1">
                  <c:v>0.65022421524663676</c:v>
                </c:pt>
                <c:pt idx="2">
                  <c:v>0.67592592592592593</c:v>
                </c:pt>
                <c:pt idx="3">
                  <c:v>0.65737051792828682</c:v>
                </c:pt>
                <c:pt idx="4">
                  <c:v>0.875</c:v>
                </c:pt>
                <c:pt idx="5">
                  <c:v>0.80405405405405406</c:v>
                </c:pt>
                <c:pt idx="6">
                  <c:v>0.62745098039215685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65-5B48-BD63-B77C0D9D61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612153096"/>
        <c:axId val="612155064"/>
      </c:barChart>
      <c:catAx>
        <c:axId val="6121530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da-DK"/>
          </a:p>
        </c:txPr>
        <c:crossAx val="612155064"/>
        <c:crosses val="autoZero"/>
        <c:auto val="1"/>
        <c:lblAlgn val="ctr"/>
        <c:lblOffset val="100"/>
        <c:tickMarkSkip val="1"/>
        <c:noMultiLvlLbl val="0"/>
      </c:catAx>
      <c:valAx>
        <c:axId val="61215506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15309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2800" b="0" i="0" baseline="0" dirty="0">
                <a:solidFill>
                  <a:schemeClr val="accent1"/>
                </a:solidFill>
                <a:effectLst/>
              </a:rPr>
              <a:t>Vurdering af arbejdets fysiske anstrengelse på en skala 0-10</a:t>
            </a:r>
            <a:endParaRPr lang="da-DK" sz="2800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2.5815742548316437E-2"/>
          <c:y val="3.27978550260202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'Ark1'!$D$112</c:f>
              <c:strCache>
                <c:ptCount val="1"/>
                <c:pt idx="0">
                  <c:v>Vurdering af arbejdets fysiske anstrengelse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D7-437E-9370-27679269AFD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D7-437E-9370-27679269AFD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5D7-437E-9370-27679269AFD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5D7-437E-9370-27679269AF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'Ark1'!$E$104:$F$104</c:f>
              <c:strCache>
                <c:ptCount val="2"/>
                <c:pt idx="0">
                  <c:v>Gruppen, der er uenig i spørgsmålet</c:v>
                </c:pt>
                <c:pt idx="1">
                  <c:v>Gruppen, der er enig i spørgsmålet</c:v>
                </c:pt>
              </c:strCache>
            </c:strRef>
          </c:cat>
          <c:val>
            <c:numRef>
              <c:f>'Ark1'!$E$112:$F$112</c:f>
              <c:numCache>
                <c:formatCode>General</c:formatCode>
                <c:ptCount val="2"/>
                <c:pt idx="0">
                  <c:v>7.2</c:v>
                </c:pt>
                <c:pt idx="1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D7-437E-9370-27679269AF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81988408"/>
        <c:axId val="481990376"/>
      </c:barChart>
      <c:catAx>
        <c:axId val="481988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81990376"/>
        <c:crosses val="autoZero"/>
        <c:auto val="1"/>
        <c:lblAlgn val="ctr"/>
        <c:lblOffset val="100"/>
        <c:noMultiLvlLbl val="0"/>
      </c:catAx>
      <c:valAx>
        <c:axId val="481990376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819884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 har tid til at holde pauser i løbet af arbejdsdagen – opdelt pr sektor</a:t>
            </a:r>
          </a:p>
        </c:rich>
      </c:tx>
      <c:layout>
        <c:manualLayout>
          <c:xMode val="edge"/>
          <c:yMode val="edge"/>
          <c:x val="4.4342554002144957E-2"/>
          <c:y val="7.069453079975460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'Ark1'!$AR$193</c:f>
              <c:strCache>
                <c:ptCount val="1"/>
                <c:pt idx="0">
                  <c:v>Uenig 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'Ark1'!$AP$194:$AP$200</c:f>
              <c:strCache>
                <c:ptCount val="7"/>
                <c:pt idx="0">
                  <c:v>Alle hovedsektorer N=2100</c:v>
                </c:pt>
                <c:pt idx="1">
                  <c:v>Svinesektor N=1098</c:v>
                </c:pt>
                <c:pt idx="2">
                  <c:v>Kreatur N=146</c:v>
                </c:pt>
                <c:pt idx="3">
                  <c:v>Forædling N=333</c:v>
                </c:pt>
                <c:pt idx="4">
                  <c:v>Tarm forarbejdning N=115</c:v>
                </c:pt>
                <c:pt idx="5">
                  <c:v>Kontor N=274</c:v>
                </c:pt>
                <c:pt idx="6">
                  <c:v>Teknisk afd.  N=134</c:v>
                </c:pt>
              </c:strCache>
            </c:strRef>
          </c:cat>
          <c:val>
            <c:numRef>
              <c:f>'Ark1'!$AR$194:$AR$200</c:f>
              <c:numCache>
                <c:formatCode>0%</c:formatCode>
                <c:ptCount val="7"/>
                <c:pt idx="0">
                  <c:v>0.11761904761904762</c:v>
                </c:pt>
                <c:pt idx="1">
                  <c:v>0.12841530054644809</c:v>
                </c:pt>
                <c:pt idx="2">
                  <c:v>6.8493150684931503E-2</c:v>
                </c:pt>
                <c:pt idx="3">
                  <c:v>0.11711711711711711</c:v>
                </c:pt>
                <c:pt idx="4">
                  <c:v>0.12173913043478261</c:v>
                </c:pt>
                <c:pt idx="5">
                  <c:v>0.10218978102189781</c:v>
                </c:pt>
                <c:pt idx="6">
                  <c:v>0.11194029850746269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4A-5349-A3C9-32E28CE7DFEE}"/>
            </c:ext>
          </c:extLst>
        </c:ser>
        <c:ser>
          <c:idx val="0"/>
          <c:order val="1"/>
          <c:tx>
            <c:strRef>
              <c:f>'Ark1'!$AQ$193</c:f>
              <c:strCache>
                <c:ptCount val="1"/>
                <c:pt idx="0">
                  <c:v>Enig %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'Ark1'!$AP$194:$AP$200</c:f>
              <c:strCache>
                <c:ptCount val="7"/>
                <c:pt idx="0">
                  <c:v>Alle hovedsektorer N=2100</c:v>
                </c:pt>
                <c:pt idx="1">
                  <c:v>Svinesektor N=1098</c:v>
                </c:pt>
                <c:pt idx="2">
                  <c:v>Kreatur N=146</c:v>
                </c:pt>
                <c:pt idx="3">
                  <c:v>Forædling N=333</c:v>
                </c:pt>
                <c:pt idx="4">
                  <c:v>Tarm forarbejdning N=115</c:v>
                </c:pt>
                <c:pt idx="5">
                  <c:v>Kontor N=274</c:v>
                </c:pt>
                <c:pt idx="6">
                  <c:v>Teknisk afd.  N=134</c:v>
                </c:pt>
              </c:strCache>
            </c:strRef>
          </c:cat>
          <c:val>
            <c:numRef>
              <c:f>'Ark1'!$AQ$194:$AQ$200</c:f>
              <c:numCache>
                <c:formatCode>0%</c:formatCode>
                <c:ptCount val="7"/>
                <c:pt idx="0">
                  <c:v>0.88238095238095238</c:v>
                </c:pt>
                <c:pt idx="1">
                  <c:v>0.87158469945355188</c:v>
                </c:pt>
                <c:pt idx="2">
                  <c:v>0.93150684931506844</c:v>
                </c:pt>
                <c:pt idx="3">
                  <c:v>0.88288288288288286</c:v>
                </c:pt>
                <c:pt idx="4">
                  <c:v>0.87826086956521743</c:v>
                </c:pt>
                <c:pt idx="5">
                  <c:v>0.8978102189781022</c:v>
                </c:pt>
                <c:pt idx="6">
                  <c:v>0.88805970149253732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4A-5349-A3C9-32E28CE7DF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612153096"/>
        <c:axId val="612155064"/>
      </c:barChart>
      <c:catAx>
        <c:axId val="6121530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da-DK"/>
          </a:p>
        </c:txPr>
        <c:crossAx val="612155064"/>
        <c:crosses val="autoZero"/>
        <c:auto val="1"/>
        <c:lblAlgn val="ctr"/>
        <c:lblOffset val="100"/>
        <c:tickMarkSkip val="1"/>
        <c:noMultiLvlLbl val="0"/>
      </c:catAx>
      <c:valAx>
        <c:axId val="61215506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15309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 har mulighed for at variere mellem forskellige fysiske opgaver i løbet af arbejdsdagen – opdelt pr sektor</a:t>
            </a:r>
          </a:p>
        </c:rich>
      </c:tx>
      <c:layout>
        <c:manualLayout>
          <c:xMode val="edge"/>
          <c:yMode val="edge"/>
          <c:x val="3.732591817760287E-2"/>
          <c:y val="1.99585204023673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'Ark1'!$BC$193</c:f>
              <c:strCache>
                <c:ptCount val="1"/>
                <c:pt idx="0">
                  <c:v>Uenig 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'Ark1'!$BA$194:$BA$200</c:f>
              <c:strCache>
                <c:ptCount val="7"/>
                <c:pt idx="0">
                  <c:v>Alle hovedsektorer N=1784</c:v>
                </c:pt>
                <c:pt idx="1">
                  <c:v>Svinesektor N=994</c:v>
                </c:pt>
                <c:pt idx="2">
                  <c:v>Kreatur N=124</c:v>
                </c:pt>
                <c:pt idx="3">
                  <c:v>Forædling N=284</c:v>
                </c:pt>
                <c:pt idx="4">
                  <c:v>Tarm forarbejdning N=90</c:v>
                </c:pt>
                <c:pt idx="5">
                  <c:v>Kontor N=159</c:v>
                </c:pt>
                <c:pt idx="6">
                  <c:v>Teknisk afd.  N=133</c:v>
                </c:pt>
              </c:strCache>
            </c:strRef>
          </c:cat>
          <c:val>
            <c:numRef>
              <c:f>'Ark1'!$BC$194:$BC$200</c:f>
              <c:numCache>
                <c:formatCode>0%</c:formatCode>
                <c:ptCount val="7"/>
                <c:pt idx="0">
                  <c:v>0.28363228699551568</c:v>
                </c:pt>
                <c:pt idx="1">
                  <c:v>0.31388329979879276</c:v>
                </c:pt>
                <c:pt idx="2">
                  <c:v>0.25</c:v>
                </c:pt>
                <c:pt idx="3">
                  <c:v>0.2640845070422535</c:v>
                </c:pt>
                <c:pt idx="4">
                  <c:v>0.36666666666666664</c:v>
                </c:pt>
                <c:pt idx="5">
                  <c:v>0.22641509433962265</c:v>
                </c:pt>
                <c:pt idx="6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B-444F-B206-5A4732668245}"/>
            </c:ext>
          </c:extLst>
        </c:ser>
        <c:ser>
          <c:idx val="0"/>
          <c:order val="1"/>
          <c:tx>
            <c:strRef>
              <c:f>'Ark1'!$BB$193</c:f>
              <c:strCache>
                <c:ptCount val="1"/>
                <c:pt idx="0">
                  <c:v>Enig %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'Ark1'!$BA$194:$BA$200</c:f>
              <c:strCache>
                <c:ptCount val="7"/>
                <c:pt idx="0">
                  <c:v>Alle hovedsektorer N=1784</c:v>
                </c:pt>
                <c:pt idx="1">
                  <c:v>Svinesektor N=994</c:v>
                </c:pt>
                <c:pt idx="2">
                  <c:v>Kreatur N=124</c:v>
                </c:pt>
                <c:pt idx="3">
                  <c:v>Forædling N=284</c:v>
                </c:pt>
                <c:pt idx="4">
                  <c:v>Tarm forarbejdning N=90</c:v>
                </c:pt>
                <c:pt idx="5">
                  <c:v>Kontor N=159</c:v>
                </c:pt>
                <c:pt idx="6">
                  <c:v>Teknisk afd.  N=133</c:v>
                </c:pt>
              </c:strCache>
            </c:strRef>
          </c:cat>
          <c:val>
            <c:numRef>
              <c:f>'Ark1'!$BB$194:$BB$200</c:f>
              <c:numCache>
                <c:formatCode>0%</c:formatCode>
                <c:ptCount val="7"/>
                <c:pt idx="0">
                  <c:v>0.71636771300448432</c:v>
                </c:pt>
                <c:pt idx="1">
                  <c:v>0.6861167002012073</c:v>
                </c:pt>
                <c:pt idx="2">
                  <c:v>0.75</c:v>
                </c:pt>
                <c:pt idx="3">
                  <c:v>0.7359154929577465</c:v>
                </c:pt>
                <c:pt idx="4">
                  <c:v>0.6333333333333333</c:v>
                </c:pt>
                <c:pt idx="5">
                  <c:v>0.77358490566037741</c:v>
                </c:pt>
                <c:pt idx="6">
                  <c:v>0.8571428571428571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7B-444F-B206-5A473266824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612153096"/>
        <c:axId val="612155064"/>
      </c:barChart>
      <c:catAx>
        <c:axId val="6121530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da-DK"/>
          </a:p>
        </c:txPr>
        <c:crossAx val="612155064"/>
        <c:crosses val="autoZero"/>
        <c:auto val="1"/>
        <c:lblAlgn val="ctr"/>
        <c:lblOffset val="100"/>
        <c:tickMarkSkip val="1"/>
        <c:noMultiLvlLbl val="0"/>
      </c:catAx>
      <c:valAx>
        <c:axId val="61215506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15309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 arbejdsplads er indrettet på en fornuftig måde, så den passer til mig og mine arbejdsopgaver – opdelt pr sektor</a:t>
            </a:r>
          </a:p>
        </c:rich>
      </c:tx>
      <c:layout>
        <c:manualLayout>
          <c:xMode val="edge"/>
          <c:yMode val="edge"/>
          <c:x val="3.5384524965397901E-2"/>
          <c:y val="1.99585204023673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'Ark1'!$BN$193</c:f>
              <c:strCache>
                <c:ptCount val="1"/>
                <c:pt idx="0">
                  <c:v>Uenig 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'Ark1'!$BL$194:$BL$200</c:f>
              <c:strCache>
                <c:ptCount val="7"/>
                <c:pt idx="0">
                  <c:v>Alle hovedsektorer N=1861</c:v>
                </c:pt>
                <c:pt idx="1">
                  <c:v>Svinesektor N=968</c:v>
                </c:pt>
                <c:pt idx="2">
                  <c:v>Kreatur N=125</c:v>
                </c:pt>
                <c:pt idx="3">
                  <c:v>Forædling N=264</c:v>
                </c:pt>
                <c:pt idx="4">
                  <c:v>Tarm forarbejdning N=95</c:v>
                </c:pt>
                <c:pt idx="5">
                  <c:v>Kontor N=280</c:v>
                </c:pt>
                <c:pt idx="6">
                  <c:v>Teknisk afd.  N=129</c:v>
                </c:pt>
              </c:strCache>
            </c:strRef>
          </c:cat>
          <c:val>
            <c:numRef>
              <c:f>'Ark1'!$BN$194:$BN$200</c:f>
              <c:numCache>
                <c:formatCode>0%</c:formatCode>
                <c:ptCount val="7"/>
                <c:pt idx="0">
                  <c:v>0.26222461042450296</c:v>
                </c:pt>
                <c:pt idx="1">
                  <c:v>0.33264462809917356</c:v>
                </c:pt>
                <c:pt idx="2">
                  <c:v>0.24</c:v>
                </c:pt>
                <c:pt idx="3">
                  <c:v>0.25378787878787878</c:v>
                </c:pt>
                <c:pt idx="4">
                  <c:v>0.15789473684210525</c:v>
                </c:pt>
                <c:pt idx="5">
                  <c:v>6.4285714285714279E-2</c:v>
                </c:pt>
                <c:pt idx="6">
                  <c:v>0.27906976744186046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7E-5C43-98E9-8C697139FF2D}"/>
            </c:ext>
          </c:extLst>
        </c:ser>
        <c:ser>
          <c:idx val="0"/>
          <c:order val="1"/>
          <c:tx>
            <c:strRef>
              <c:f>'Ark1'!$BM$193</c:f>
              <c:strCache>
                <c:ptCount val="1"/>
                <c:pt idx="0">
                  <c:v>Enig %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'Ark1'!$BL$194:$BL$200</c:f>
              <c:strCache>
                <c:ptCount val="7"/>
                <c:pt idx="0">
                  <c:v>Alle hovedsektorer N=1861</c:v>
                </c:pt>
                <c:pt idx="1">
                  <c:v>Svinesektor N=968</c:v>
                </c:pt>
                <c:pt idx="2">
                  <c:v>Kreatur N=125</c:v>
                </c:pt>
                <c:pt idx="3">
                  <c:v>Forædling N=264</c:v>
                </c:pt>
                <c:pt idx="4">
                  <c:v>Tarm forarbejdning N=95</c:v>
                </c:pt>
                <c:pt idx="5">
                  <c:v>Kontor N=280</c:v>
                </c:pt>
                <c:pt idx="6">
                  <c:v>Teknisk afd.  N=129</c:v>
                </c:pt>
              </c:strCache>
            </c:strRef>
          </c:cat>
          <c:val>
            <c:numRef>
              <c:f>'Ark1'!$BM$194:$BM$200</c:f>
              <c:numCache>
                <c:formatCode>0%</c:formatCode>
                <c:ptCount val="7"/>
                <c:pt idx="0">
                  <c:v>0.73777538957549704</c:v>
                </c:pt>
                <c:pt idx="1">
                  <c:v>0.6673553719008265</c:v>
                </c:pt>
                <c:pt idx="2">
                  <c:v>0.76</c:v>
                </c:pt>
                <c:pt idx="3">
                  <c:v>0.74621212121212122</c:v>
                </c:pt>
                <c:pt idx="4">
                  <c:v>0.84210526315789469</c:v>
                </c:pt>
                <c:pt idx="5">
                  <c:v>0.93571428571428572</c:v>
                </c:pt>
                <c:pt idx="6">
                  <c:v>0.72093023255813948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7E-5C43-98E9-8C697139FF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612153096"/>
        <c:axId val="612155064"/>
      </c:barChart>
      <c:catAx>
        <c:axId val="6121530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da-DK"/>
          </a:p>
        </c:txPr>
        <c:crossAx val="612155064"/>
        <c:crosses val="autoZero"/>
        <c:auto val="1"/>
        <c:lblAlgn val="ctr"/>
        <c:lblOffset val="100"/>
        <c:tickMarkSkip val="1"/>
        <c:noMultiLvlLbl val="0"/>
      </c:catAx>
      <c:valAx>
        <c:axId val="61215506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15309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 har de nødvendige hjælpemidler til rådighed, så jeg kan undgå for store fysiske belastninger – opdelt pr sektor</a:t>
            </a:r>
          </a:p>
        </c:rich>
      </c:tx>
      <c:layout>
        <c:manualLayout>
          <c:xMode val="edge"/>
          <c:yMode val="edge"/>
          <c:x val="3.2970251526470921E-2"/>
          <c:y val="1.9444099960587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'Ark1'!$BY$193</c:f>
              <c:strCache>
                <c:ptCount val="1"/>
                <c:pt idx="0">
                  <c:v>Uenig 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'Ark1'!$BW$194:$BW$200</c:f>
              <c:strCache>
                <c:ptCount val="7"/>
                <c:pt idx="0">
                  <c:v>Alle hovedsektorer N=1522</c:v>
                </c:pt>
                <c:pt idx="1">
                  <c:v>Svinesektor N=865</c:v>
                </c:pt>
                <c:pt idx="2">
                  <c:v>Kreatur N=114</c:v>
                </c:pt>
                <c:pt idx="3">
                  <c:v>Forædling N=256</c:v>
                </c:pt>
                <c:pt idx="4">
                  <c:v>Tarm forarbejdning N=87</c:v>
                </c:pt>
                <c:pt idx="5">
                  <c:v>Kontor N=84</c:v>
                </c:pt>
                <c:pt idx="6">
                  <c:v>Teknisk afd.  N=116</c:v>
                </c:pt>
              </c:strCache>
            </c:strRef>
          </c:cat>
          <c:val>
            <c:numRef>
              <c:f>'Ark1'!$BY$194:$BY$200</c:f>
              <c:numCache>
                <c:formatCode>0%</c:formatCode>
                <c:ptCount val="7"/>
                <c:pt idx="0">
                  <c:v>0.32325886990801578</c:v>
                </c:pt>
                <c:pt idx="1">
                  <c:v>0.38150289017341038</c:v>
                </c:pt>
                <c:pt idx="2">
                  <c:v>0.28947368421052633</c:v>
                </c:pt>
                <c:pt idx="3">
                  <c:v>0.30859375</c:v>
                </c:pt>
                <c:pt idx="4">
                  <c:v>0.20689655172413793</c:v>
                </c:pt>
                <c:pt idx="5">
                  <c:v>8.3333333333333329E-2</c:v>
                </c:pt>
                <c:pt idx="6">
                  <c:v>0.21551724137931033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5-0949-9C16-F07E4A30A065}"/>
            </c:ext>
          </c:extLst>
        </c:ser>
        <c:ser>
          <c:idx val="0"/>
          <c:order val="1"/>
          <c:tx>
            <c:strRef>
              <c:f>'Ark1'!$BX$193</c:f>
              <c:strCache>
                <c:ptCount val="1"/>
                <c:pt idx="0">
                  <c:v>Enig %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'Ark1'!$BW$194:$BW$200</c:f>
              <c:strCache>
                <c:ptCount val="7"/>
                <c:pt idx="0">
                  <c:v>Alle hovedsektorer N=1522</c:v>
                </c:pt>
                <c:pt idx="1">
                  <c:v>Svinesektor N=865</c:v>
                </c:pt>
                <c:pt idx="2">
                  <c:v>Kreatur N=114</c:v>
                </c:pt>
                <c:pt idx="3">
                  <c:v>Forædling N=256</c:v>
                </c:pt>
                <c:pt idx="4">
                  <c:v>Tarm forarbejdning N=87</c:v>
                </c:pt>
                <c:pt idx="5">
                  <c:v>Kontor N=84</c:v>
                </c:pt>
                <c:pt idx="6">
                  <c:v>Teknisk afd.  N=116</c:v>
                </c:pt>
              </c:strCache>
            </c:strRef>
          </c:cat>
          <c:val>
            <c:numRef>
              <c:f>'Ark1'!$BX$194:$BX$200</c:f>
              <c:numCache>
                <c:formatCode>0%</c:formatCode>
                <c:ptCount val="7"/>
                <c:pt idx="0">
                  <c:v>0.67674113009198422</c:v>
                </c:pt>
                <c:pt idx="1">
                  <c:v>0.61849710982658956</c:v>
                </c:pt>
                <c:pt idx="2">
                  <c:v>0.71052631578947367</c:v>
                </c:pt>
                <c:pt idx="3">
                  <c:v>0.69140625</c:v>
                </c:pt>
                <c:pt idx="4">
                  <c:v>0.7931034482758621</c:v>
                </c:pt>
                <c:pt idx="5">
                  <c:v>0.91666666666666663</c:v>
                </c:pt>
                <c:pt idx="6">
                  <c:v>0.78448275862068961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75-0949-9C16-F07E4A30A06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612153096"/>
        <c:axId val="612155064"/>
      </c:barChart>
      <c:catAx>
        <c:axId val="6121530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da-DK"/>
          </a:p>
        </c:txPr>
        <c:crossAx val="612155064"/>
        <c:crosses val="autoZero"/>
        <c:auto val="1"/>
        <c:lblAlgn val="ctr"/>
        <c:lblOffset val="100"/>
        <c:tickMarkSkip val="1"/>
        <c:noMultiLvlLbl val="0"/>
      </c:catAx>
      <c:valAx>
        <c:axId val="61215506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15309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 får grundig oplæring og instruktion i brugen af hjælpemidler – opdelt pr sektor</a:t>
            </a:r>
          </a:p>
        </c:rich>
      </c:tx>
      <c:layout>
        <c:manualLayout>
          <c:xMode val="edge"/>
          <c:yMode val="edge"/>
          <c:x val="3.6968847569662448E-2"/>
          <c:y val="1.99585204023673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'Ark1'!$CJ$193</c:f>
              <c:strCache>
                <c:ptCount val="1"/>
                <c:pt idx="0">
                  <c:v>Uenig 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'Ark1'!$CH$194:$CH$200</c:f>
              <c:strCache>
                <c:ptCount val="7"/>
                <c:pt idx="0">
                  <c:v>Alle hovedsektorer N=1377</c:v>
                </c:pt>
                <c:pt idx="1">
                  <c:v>Svinesektor N=789</c:v>
                </c:pt>
                <c:pt idx="2">
                  <c:v>Kreatur N=98</c:v>
                </c:pt>
                <c:pt idx="3">
                  <c:v>Forædling N=254</c:v>
                </c:pt>
                <c:pt idx="4">
                  <c:v>Tarm forarbejdning N=93</c:v>
                </c:pt>
                <c:pt idx="5">
                  <c:v>Kontor N=55</c:v>
                </c:pt>
                <c:pt idx="6">
                  <c:v>Teknisk afd.  N=88</c:v>
                </c:pt>
              </c:strCache>
            </c:strRef>
          </c:cat>
          <c:val>
            <c:numRef>
              <c:f>'Ark1'!$CJ$194:$CJ$200</c:f>
              <c:numCache>
                <c:formatCode>0%</c:formatCode>
                <c:ptCount val="7"/>
                <c:pt idx="0">
                  <c:v>0.31227305737109656</c:v>
                </c:pt>
                <c:pt idx="1">
                  <c:v>0.3485424588086185</c:v>
                </c:pt>
                <c:pt idx="2">
                  <c:v>0.22448979591836735</c:v>
                </c:pt>
                <c:pt idx="3">
                  <c:v>0.3110236220472441</c:v>
                </c:pt>
                <c:pt idx="4">
                  <c:v>0.11827956989247312</c:v>
                </c:pt>
                <c:pt idx="5">
                  <c:v>0.23636363636363636</c:v>
                </c:pt>
                <c:pt idx="6">
                  <c:v>0.34090909090909088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2-6647-8ABD-8987E706E54B}"/>
            </c:ext>
          </c:extLst>
        </c:ser>
        <c:ser>
          <c:idx val="0"/>
          <c:order val="1"/>
          <c:tx>
            <c:strRef>
              <c:f>'Ark1'!$CI$193</c:f>
              <c:strCache>
                <c:ptCount val="1"/>
                <c:pt idx="0">
                  <c:v>Enig %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'Ark1'!$CH$194:$CH$200</c:f>
              <c:strCache>
                <c:ptCount val="7"/>
                <c:pt idx="0">
                  <c:v>Alle hovedsektorer N=1377</c:v>
                </c:pt>
                <c:pt idx="1">
                  <c:v>Svinesektor N=789</c:v>
                </c:pt>
                <c:pt idx="2">
                  <c:v>Kreatur N=98</c:v>
                </c:pt>
                <c:pt idx="3">
                  <c:v>Forædling N=254</c:v>
                </c:pt>
                <c:pt idx="4">
                  <c:v>Tarm forarbejdning N=93</c:v>
                </c:pt>
                <c:pt idx="5">
                  <c:v>Kontor N=55</c:v>
                </c:pt>
                <c:pt idx="6">
                  <c:v>Teknisk afd.  N=88</c:v>
                </c:pt>
              </c:strCache>
            </c:strRef>
          </c:cat>
          <c:val>
            <c:numRef>
              <c:f>'Ark1'!$CI$194:$CI$200</c:f>
              <c:numCache>
                <c:formatCode>0%</c:formatCode>
                <c:ptCount val="7"/>
                <c:pt idx="0">
                  <c:v>0.68772694262890344</c:v>
                </c:pt>
                <c:pt idx="1">
                  <c:v>0.65145754119138155</c:v>
                </c:pt>
                <c:pt idx="2">
                  <c:v>0.77551020408163263</c:v>
                </c:pt>
                <c:pt idx="3">
                  <c:v>0.6889763779527559</c:v>
                </c:pt>
                <c:pt idx="4">
                  <c:v>0.88172043010752688</c:v>
                </c:pt>
                <c:pt idx="5">
                  <c:v>0.76363636363636367</c:v>
                </c:pt>
                <c:pt idx="6">
                  <c:v>0.65909090909090906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B2-6647-8ABD-8987E706E5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612153096"/>
        <c:axId val="612155064"/>
      </c:barChart>
      <c:catAx>
        <c:axId val="6121530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da-DK"/>
          </a:p>
        </c:txPr>
        <c:crossAx val="612155064"/>
        <c:crosses val="autoZero"/>
        <c:auto val="1"/>
        <c:lblAlgn val="ctr"/>
        <c:lblOffset val="100"/>
        <c:tickMarkSkip val="1"/>
        <c:noMultiLvlLbl val="0"/>
      </c:catAx>
      <c:valAx>
        <c:axId val="61215506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15309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 bruger hjælpemidlerne, når det er nødven</a:t>
            </a:r>
            <a:r>
              <a:rPr lang="da-DK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digt – opdelt pr sektor</a:t>
            </a:r>
          </a:p>
        </c:rich>
      </c:tx>
      <c:layout>
        <c:manualLayout>
          <c:xMode val="edge"/>
          <c:yMode val="edge"/>
          <c:x val="2.0720012309745312E-2"/>
          <c:y val="1.5250251072223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'Ark1'!$CU$193</c:f>
              <c:strCache>
                <c:ptCount val="1"/>
                <c:pt idx="0">
                  <c:v>Uenig 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'Ark1'!$CS$194:$CS$200</c:f>
              <c:strCache>
                <c:ptCount val="7"/>
                <c:pt idx="0">
                  <c:v>Alle hovedsektorer N=1576</c:v>
                </c:pt>
                <c:pt idx="1">
                  <c:v>Svinesektor N=882</c:v>
                </c:pt>
                <c:pt idx="2">
                  <c:v>Kreatur N=111</c:v>
                </c:pt>
                <c:pt idx="3">
                  <c:v>Forædling N=288</c:v>
                </c:pt>
                <c:pt idx="4">
                  <c:v>Tarm forarbejdning N=100</c:v>
                </c:pt>
                <c:pt idx="5">
                  <c:v>Kontor N=70</c:v>
                </c:pt>
                <c:pt idx="6">
                  <c:v>Teknisk afd.  N=125</c:v>
                </c:pt>
              </c:strCache>
            </c:strRef>
          </c:cat>
          <c:val>
            <c:numRef>
              <c:f>'Ark1'!$CU$194:$CU$200</c:f>
              <c:numCache>
                <c:formatCode>0%</c:formatCode>
                <c:ptCount val="7"/>
                <c:pt idx="0">
                  <c:v>0.11230964467005077</c:v>
                </c:pt>
                <c:pt idx="1">
                  <c:v>0.13378684807256236</c:v>
                </c:pt>
                <c:pt idx="2">
                  <c:v>8.1081081081081086E-2</c:v>
                </c:pt>
                <c:pt idx="3">
                  <c:v>0.11805555555555555</c:v>
                </c:pt>
                <c:pt idx="4">
                  <c:v>7.0000000000000007E-2</c:v>
                </c:pt>
                <c:pt idx="5">
                  <c:v>5.7142857142857141E-2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71-634B-A118-D2AC5F80F2E7}"/>
            </c:ext>
          </c:extLst>
        </c:ser>
        <c:ser>
          <c:idx val="0"/>
          <c:order val="1"/>
          <c:tx>
            <c:strRef>
              <c:f>'Ark1'!$CT$193</c:f>
              <c:strCache>
                <c:ptCount val="1"/>
                <c:pt idx="0">
                  <c:v>Enig %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'Ark1'!$CS$194:$CS$200</c:f>
              <c:strCache>
                <c:ptCount val="7"/>
                <c:pt idx="0">
                  <c:v>Alle hovedsektorer N=1576</c:v>
                </c:pt>
                <c:pt idx="1">
                  <c:v>Svinesektor N=882</c:v>
                </c:pt>
                <c:pt idx="2">
                  <c:v>Kreatur N=111</c:v>
                </c:pt>
                <c:pt idx="3">
                  <c:v>Forædling N=288</c:v>
                </c:pt>
                <c:pt idx="4">
                  <c:v>Tarm forarbejdning N=100</c:v>
                </c:pt>
                <c:pt idx="5">
                  <c:v>Kontor N=70</c:v>
                </c:pt>
                <c:pt idx="6">
                  <c:v>Teknisk afd.  N=125</c:v>
                </c:pt>
              </c:strCache>
            </c:strRef>
          </c:cat>
          <c:val>
            <c:numRef>
              <c:f>'Ark1'!$CT$194:$CT$200</c:f>
              <c:numCache>
                <c:formatCode>0%</c:formatCode>
                <c:ptCount val="7"/>
                <c:pt idx="0">
                  <c:v>0.88769035532994922</c:v>
                </c:pt>
                <c:pt idx="1">
                  <c:v>0.86621315192743764</c:v>
                </c:pt>
                <c:pt idx="2">
                  <c:v>0.91891891891891897</c:v>
                </c:pt>
                <c:pt idx="3">
                  <c:v>0.88194444444444442</c:v>
                </c:pt>
                <c:pt idx="4">
                  <c:v>0.93</c:v>
                </c:pt>
                <c:pt idx="5">
                  <c:v>0.94285714285714284</c:v>
                </c:pt>
                <c:pt idx="6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71-634B-A118-D2AC5F80F2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612153096"/>
        <c:axId val="612155064"/>
      </c:barChart>
      <c:catAx>
        <c:axId val="6121530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da-DK"/>
          </a:p>
        </c:txPr>
        <c:crossAx val="612155064"/>
        <c:crosses val="autoZero"/>
        <c:auto val="1"/>
        <c:lblAlgn val="ctr"/>
        <c:lblOffset val="100"/>
        <c:tickMarkSkip val="1"/>
        <c:noMultiLvlLbl val="0"/>
      </c:catAx>
      <c:valAx>
        <c:axId val="61215506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15309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a-DK" sz="2000" b="1" dirty="0">
                <a:solidFill>
                  <a:schemeClr val="accent1"/>
                </a:solidFill>
              </a:rPr>
              <a:t>Arbejdets fysiske anstrengelse opdelt på afdelinger og pointscore</a:t>
            </a:r>
          </a:p>
        </c:rich>
      </c:tx>
      <c:layout>
        <c:manualLayout>
          <c:xMode val="edge"/>
          <c:yMode val="edge"/>
          <c:x val="1.2854788500274664E-3"/>
          <c:y val="1.956673654786862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1"/>
        <c:ser>
          <c:idx val="1"/>
          <c:order val="0"/>
          <c:tx>
            <c:strRef>
              <c:f>'Ark1'!$D$221</c:f>
              <c:strCache>
                <c:ptCount val="1"/>
                <c:pt idx="0">
                  <c:v>10-18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'Ark1'!$C$222:$C$232</c:f>
              <c:strCache>
                <c:ptCount val="11"/>
                <c:pt idx="0">
                  <c:v>Håndværker</c:v>
                </c:pt>
                <c:pt idx="1">
                  <c:v>Slagtegang</c:v>
                </c:pt>
                <c:pt idx="2">
                  <c:v>Opskæring</c:v>
                </c:pt>
                <c:pt idx="3">
                  <c:v>Udbening</c:v>
                </c:pt>
                <c:pt idx="4">
                  <c:v>Pakkeri, palletering, udlæsning og ekspedition</c:v>
                </c:pt>
                <c:pt idx="5">
                  <c:v>Tarm afdeling</c:v>
                </c:pt>
                <c:pt idx="6">
                  <c:v>Overvågning</c:v>
                </c:pt>
                <c:pt idx="7">
                  <c:v>Forarbejdning af produkter</c:v>
                </c:pt>
                <c:pt idx="8">
                  <c:v>Kontor og administration</c:v>
                </c:pt>
                <c:pt idx="9">
                  <c:v>Fødevaresikkerhed og kvalitet</c:v>
                </c:pt>
                <c:pt idx="10">
                  <c:v>andet</c:v>
                </c:pt>
              </c:strCache>
            </c:strRef>
          </c:cat>
          <c:val>
            <c:numRef>
              <c:f>'Ark1'!$D$222:$D$232</c:f>
              <c:numCache>
                <c:formatCode>General</c:formatCode>
                <c:ptCount val="11"/>
                <c:pt idx="0">
                  <c:v>6.4</c:v>
                </c:pt>
                <c:pt idx="1">
                  <c:v>8</c:v>
                </c:pt>
                <c:pt idx="2">
                  <c:v>7.6</c:v>
                </c:pt>
                <c:pt idx="3">
                  <c:v>8.4</c:v>
                </c:pt>
                <c:pt idx="4">
                  <c:v>8.1</c:v>
                </c:pt>
                <c:pt idx="5">
                  <c:v>7.8</c:v>
                </c:pt>
                <c:pt idx="6">
                  <c:v>7</c:v>
                </c:pt>
                <c:pt idx="7">
                  <c:v>8.1999999999999993</c:v>
                </c:pt>
                <c:pt idx="8">
                  <c:v>4.5</c:v>
                </c:pt>
                <c:pt idx="9">
                  <c:v>3.5</c:v>
                </c:pt>
                <c:pt idx="10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3C-4D57-A815-015CE231850D}"/>
            </c:ext>
          </c:extLst>
        </c:ser>
        <c:ser>
          <c:idx val="0"/>
          <c:order val="1"/>
          <c:tx>
            <c:strRef>
              <c:f>'Ark1'!$I$220</c:f>
              <c:strCache>
                <c:ptCount val="1"/>
                <c:pt idx="0">
                  <c:v>0-9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'Ark1'!$I$221:$I$231</c:f>
              <c:numCache>
                <c:formatCode>General</c:formatCode>
                <c:ptCount val="11"/>
                <c:pt idx="0">
                  <c:v>5.7</c:v>
                </c:pt>
                <c:pt idx="1">
                  <c:v>6.9</c:v>
                </c:pt>
                <c:pt idx="2">
                  <c:v>6.6999999999999993</c:v>
                </c:pt>
                <c:pt idx="3">
                  <c:v>7.2</c:v>
                </c:pt>
                <c:pt idx="4">
                  <c:v>6.1</c:v>
                </c:pt>
                <c:pt idx="5">
                  <c:v>6.5</c:v>
                </c:pt>
                <c:pt idx="6">
                  <c:v>4.4000000000000004</c:v>
                </c:pt>
                <c:pt idx="7">
                  <c:v>6.7999999999999989</c:v>
                </c:pt>
                <c:pt idx="8">
                  <c:v>2.1</c:v>
                </c:pt>
                <c:pt idx="9">
                  <c:v>2.9</c:v>
                </c:pt>
                <c:pt idx="1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3C-4D57-A815-015CE231850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419401200"/>
        <c:axId val="419401528"/>
      </c:barChart>
      <c:catAx>
        <c:axId val="41940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19401528"/>
        <c:crosses val="autoZero"/>
        <c:auto val="1"/>
        <c:lblAlgn val="ctr"/>
        <c:lblOffset val="100"/>
        <c:tickMarkSkip val="1"/>
        <c:noMultiLvlLbl val="0"/>
      </c:catAx>
      <c:valAx>
        <c:axId val="419401528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1940120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a-DK" sz="1800" dirty="0"/>
              <a:t>Svineslagterier – arbejdsstillinger varighed </a:t>
            </a:r>
          </a:p>
        </c:rich>
      </c:tx>
      <c:layout>
        <c:manualLayout>
          <c:xMode val="edge"/>
          <c:yMode val="edge"/>
          <c:x val="2.2348313492063513E-2"/>
          <c:y val="6.69831223628692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'Ark1'!$AZ$5</c:f>
              <c:strCache>
                <c:ptCount val="1"/>
                <c:pt idx="0">
                  <c:v>Sjældent og aldrig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'Ark1'!$AY$21:$AY$28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'Ark1'!$AZ$21:$AZ$28</c:f>
              <c:numCache>
                <c:formatCode>0%</c:formatCode>
                <c:ptCount val="8"/>
                <c:pt idx="0">
                  <c:v>0.76484375000000004</c:v>
                </c:pt>
                <c:pt idx="1">
                  <c:v>4.6875E-2</c:v>
                </c:pt>
                <c:pt idx="2">
                  <c:v>0.27656249999999999</c:v>
                </c:pt>
                <c:pt idx="3">
                  <c:v>0.14140625000000001</c:v>
                </c:pt>
                <c:pt idx="4">
                  <c:v>0.46171875000000001</c:v>
                </c:pt>
                <c:pt idx="5">
                  <c:v>0.90468749999999998</c:v>
                </c:pt>
                <c:pt idx="6">
                  <c:v>0.41328124999999999</c:v>
                </c:pt>
                <c:pt idx="7">
                  <c:v>0.3515625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5-422C-B585-D337692F0533}"/>
            </c:ext>
          </c:extLst>
        </c:ser>
        <c:ser>
          <c:idx val="1"/>
          <c:order val="1"/>
          <c:tx>
            <c:strRef>
              <c:f>'Ark1'!$BA$5</c:f>
              <c:strCache>
                <c:ptCount val="1"/>
                <c:pt idx="0">
                  <c:v>ca. 1/4 del af tiden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'Ark1'!$AY$21:$AY$28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'Ark1'!$BA$21:$BA$28</c:f>
              <c:numCache>
                <c:formatCode>0%</c:formatCode>
                <c:ptCount val="8"/>
                <c:pt idx="0">
                  <c:v>7.4999999999999997E-2</c:v>
                </c:pt>
                <c:pt idx="1">
                  <c:v>5.5468749999999997E-2</c:v>
                </c:pt>
                <c:pt idx="2">
                  <c:v>0.13750000000000001</c:v>
                </c:pt>
                <c:pt idx="3">
                  <c:v>6.8750000000000006E-2</c:v>
                </c:pt>
                <c:pt idx="4">
                  <c:v>0.1953125</c:v>
                </c:pt>
                <c:pt idx="5">
                  <c:v>4.8437500000000001E-2</c:v>
                </c:pt>
                <c:pt idx="6">
                  <c:v>0.21249999999999999</c:v>
                </c:pt>
                <c:pt idx="7">
                  <c:v>0.25468750000000001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25-422C-B585-D337692F0533}"/>
            </c:ext>
          </c:extLst>
        </c:ser>
        <c:ser>
          <c:idx val="2"/>
          <c:order val="2"/>
          <c:tx>
            <c:strRef>
              <c:f>'Ark1'!$BB$5</c:f>
              <c:strCache>
                <c:ptCount val="1"/>
                <c:pt idx="0">
                  <c:v>ca. 1/2 del af tiden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'Ark1'!$AY$21:$AY$28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'Ark1'!$BB$21:$BB$28</c:f>
              <c:numCache>
                <c:formatCode>0%</c:formatCode>
                <c:ptCount val="8"/>
                <c:pt idx="0">
                  <c:v>4.6875E-2</c:v>
                </c:pt>
                <c:pt idx="1">
                  <c:v>6.5625000000000003E-2</c:v>
                </c:pt>
                <c:pt idx="2">
                  <c:v>0.16796875</c:v>
                </c:pt>
                <c:pt idx="3">
                  <c:v>0.10625</c:v>
                </c:pt>
                <c:pt idx="4">
                  <c:v>0.14218749999999999</c:v>
                </c:pt>
                <c:pt idx="5">
                  <c:v>1.328125E-2</c:v>
                </c:pt>
                <c:pt idx="6">
                  <c:v>0.11796875</c:v>
                </c:pt>
                <c:pt idx="7">
                  <c:v>0.14218749999999999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25-422C-B585-D337692F0533}"/>
            </c:ext>
          </c:extLst>
        </c:ser>
        <c:ser>
          <c:idx val="3"/>
          <c:order val="3"/>
          <c:tx>
            <c:strRef>
              <c:f>'Ark1'!$BC$5</c:f>
              <c:strCache>
                <c:ptCount val="1"/>
                <c:pt idx="0">
                  <c:v>ca. 3/4 del af tiden og næsten hele tiden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'Ark1'!$AY$21:$AY$28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'Ark1'!$BC$21:$BC$28</c:f>
              <c:numCache>
                <c:formatCode>0%</c:formatCode>
                <c:ptCount val="8"/>
                <c:pt idx="0">
                  <c:v>0.11328125</c:v>
                </c:pt>
                <c:pt idx="1">
                  <c:v>0.83203125</c:v>
                </c:pt>
                <c:pt idx="2">
                  <c:v>0.41796875</c:v>
                </c:pt>
                <c:pt idx="3">
                  <c:v>0.68359375</c:v>
                </c:pt>
                <c:pt idx="4">
                  <c:v>0.20078124999999999</c:v>
                </c:pt>
                <c:pt idx="5">
                  <c:v>3.3593749999999999E-2</c:v>
                </c:pt>
                <c:pt idx="6">
                  <c:v>0.25624999999999998</c:v>
                </c:pt>
                <c:pt idx="7">
                  <c:v>0.25156250000000002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25-422C-B585-D337692F0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196960"/>
        <c:axId val="463198928"/>
      </c:barChart>
      <c:catAx>
        <c:axId val="46319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8928"/>
        <c:crosses val="autoZero"/>
        <c:auto val="1"/>
        <c:lblAlgn val="ctr"/>
        <c:lblOffset val="100"/>
        <c:noMultiLvlLbl val="0"/>
      </c:catAx>
      <c:valAx>
        <c:axId val="4631989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accent1"/>
          </a:solidFill>
        </a:defRPr>
      </a:pPr>
      <a:endParaRPr lang="da-DK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Svineslagterier - spørgsmål</a:t>
            </a:r>
            <a:r>
              <a:rPr lang="da-DK" sz="18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vedr. arbejdets udførelse</a:t>
            </a:r>
          </a:p>
        </c:rich>
      </c:tx>
      <c:layout>
        <c:manualLayout>
          <c:xMode val="edge"/>
          <c:yMode val="edge"/>
          <c:x val="3.9817871249560904E-2"/>
          <c:y val="2.2809737602705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'Ark3'!$J$31</c:f>
              <c:strCache>
                <c:ptCount val="1"/>
                <c:pt idx="0">
                  <c:v>Uenig 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hovedsektor!$AE$137:$AE$143</c:f>
              <c:strCache>
                <c:ptCount val="7"/>
                <c:pt idx="0">
                  <c:v>Jeg får den nødvendige instruktion og oplæring i at undgå for store fysiske belastninger</c:v>
                </c:pt>
                <c:pt idx="1">
                  <c:v>Jeg har tid til at holde pauser i løbet af arbejdsdagen</c:v>
                </c:pt>
                <c:pt idx="2">
                  <c:v>Jeg har mulighed for at variere mellem forskellige fysiske opgaver i løbet af arbejdsdagen</c:v>
                </c:pt>
                <c:pt idx="3">
                  <c:v>Min arbejdsplads er indrettet på en fornuftig måde, så den passer til mig og mine arbejdsopgaver</c:v>
                </c:pt>
                <c:pt idx="4">
                  <c:v>Jeg har de nødvendige hjælpemidler til rådighed, så jeg kan undgå for store fysiske belastninger</c:v>
                </c:pt>
                <c:pt idx="5">
                  <c:v>Jeg får grundig oplæring og instruktion i brugen af hjælpemidler</c:v>
                </c:pt>
                <c:pt idx="6">
                  <c:v>Jeg bruger hjælpermidlerne, når det er nødvendigt</c:v>
                </c:pt>
              </c:strCache>
            </c:strRef>
          </c:cat>
          <c:val>
            <c:numRef>
              <c:f>'Ark3'!$J$32:$J$38</c:f>
              <c:numCache>
                <c:formatCode>0%</c:formatCode>
                <c:ptCount val="7"/>
                <c:pt idx="0">
                  <c:v>0.34977578475336324</c:v>
                </c:pt>
                <c:pt idx="1">
                  <c:v>0.12841530054644809</c:v>
                </c:pt>
                <c:pt idx="2">
                  <c:v>0.31388329979879276</c:v>
                </c:pt>
                <c:pt idx="3">
                  <c:v>0.33264462809917356</c:v>
                </c:pt>
                <c:pt idx="4">
                  <c:v>0.38150289017341038</c:v>
                </c:pt>
                <c:pt idx="5">
                  <c:v>0.3485424588086185</c:v>
                </c:pt>
                <c:pt idx="6">
                  <c:v>0.13378684807256236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4-47FE-836D-C2BBD90D5267}"/>
            </c:ext>
          </c:extLst>
        </c:ser>
        <c:ser>
          <c:idx val="0"/>
          <c:order val="1"/>
          <c:tx>
            <c:strRef>
              <c:f>'Ark3'!$I$31</c:f>
              <c:strCache>
                <c:ptCount val="1"/>
                <c:pt idx="0">
                  <c:v>Enig %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hovedsektor!$AE$137:$AE$143</c:f>
              <c:strCache>
                <c:ptCount val="7"/>
                <c:pt idx="0">
                  <c:v>Jeg får den nødvendige instruktion og oplæring i at undgå for store fysiske belastninger</c:v>
                </c:pt>
                <c:pt idx="1">
                  <c:v>Jeg har tid til at holde pauser i løbet af arbejdsdagen</c:v>
                </c:pt>
                <c:pt idx="2">
                  <c:v>Jeg har mulighed for at variere mellem forskellige fysiske opgaver i løbet af arbejdsdagen</c:v>
                </c:pt>
                <c:pt idx="3">
                  <c:v>Min arbejdsplads er indrettet på en fornuftig måde, så den passer til mig og mine arbejdsopgaver</c:v>
                </c:pt>
                <c:pt idx="4">
                  <c:v>Jeg har de nødvendige hjælpemidler til rådighed, så jeg kan undgå for store fysiske belastninger</c:v>
                </c:pt>
                <c:pt idx="5">
                  <c:v>Jeg får grundig oplæring og instruktion i brugen af hjælpemidler</c:v>
                </c:pt>
                <c:pt idx="6">
                  <c:v>Jeg bruger hjælpermidlerne, når det er nødvendigt</c:v>
                </c:pt>
              </c:strCache>
            </c:strRef>
          </c:cat>
          <c:val>
            <c:numRef>
              <c:f>'Ark3'!$I$32:$I$38</c:f>
              <c:numCache>
                <c:formatCode>0%</c:formatCode>
                <c:ptCount val="7"/>
                <c:pt idx="0">
                  <c:v>0.65022421524663676</c:v>
                </c:pt>
                <c:pt idx="1">
                  <c:v>0.87158469945355188</c:v>
                </c:pt>
                <c:pt idx="2">
                  <c:v>0.6861167002012073</c:v>
                </c:pt>
                <c:pt idx="3">
                  <c:v>0.6673553719008265</c:v>
                </c:pt>
                <c:pt idx="4">
                  <c:v>0.61849710982658956</c:v>
                </c:pt>
                <c:pt idx="5">
                  <c:v>0.65145754119138155</c:v>
                </c:pt>
                <c:pt idx="6">
                  <c:v>0.86621315192743764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04-47FE-836D-C2BBD90D5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100"/>
        <c:axId val="612153096"/>
        <c:axId val="612155064"/>
      </c:barChart>
      <c:catAx>
        <c:axId val="6121530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da-DK"/>
          </a:p>
        </c:txPr>
        <c:crossAx val="612155064"/>
        <c:crosses val="autoZero"/>
        <c:auto val="1"/>
        <c:lblAlgn val="ctr"/>
        <c:lblOffset val="100"/>
        <c:tickMarkSkip val="1"/>
        <c:noMultiLvlLbl val="0"/>
      </c:catAx>
      <c:valAx>
        <c:axId val="61215506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15309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a-DK" sz="1800" b="1" i="0" u="none" strike="noStrike" baseline="0" dirty="0">
                <a:solidFill>
                  <a:schemeClr val="accent1"/>
                </a:solidFill>
                <a:effectLst/>
              </a:rPr>
              <a:t>Kreaturslagterier – arbejdsstillinger - varighed</a:t>
            </a:r>
            <a:endParaRPr lang="da-DK" sz="1800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4.418742586002206E-5"/>
          <c:y val="4.641812865497076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'Ark1'!$AZ$5</c:f>
              <c:strCache>
                <c:ptCount val="1"/>
                <c:pt idx="0">
                  <c:v>Sjældent og aldrig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'Ark1'!$AY$36:$AY$43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'Ark1'!$AZ$36:$AZ$43</c:f>
              <c:numCache>
                <c:formatCode>0%</c:formatCode>
                <c:ptCount val="8"/>
                <c:pt idx="0">
                  <c:v>0.77108433734939763</c:v>
                </c:pt>
                <c:pt idx="1">
                  <c:v>6.6265060240963861E-2</c:v>
                </c:pt>
                <c:pt idx="2">
                  <c:v>0.24096385542168675</c:v>
                </c:pt>
                <c:pt idx="3">
                  <c:v>0.19879518072289157</c:v>
                </c:pt>
                <c:pt idx="4">
                  <c:v>0.53012048192771088</c:v>
                </c:pt>
                <c:pt idx="5">
                  <c:v>0.92771084337349397</c:v>
                </c:pt>
                <c:pt idx="6">
                  <c:v>0.46385542168674698</c:v>
                </c:pt>
                <c:pt idx="7">
                  <c:v>0.50602409638554213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DD-441A-8CCE-04C1D7BA29AD}"/>
            </c:ext>
          </c:extLst>
        </c:ser>
        <c:ser>
          <c:idx val="1"/>
          <c:order val="1"/>
          <c:tx>
            <c:strRef>
              <c:f>'Ark1'!$BA$5</c:f>
              <c:strCache>
                <c:ptCount val="1"/>
                <c:pt idx="0">
                  <c:v>ca. 1/4 del af tiden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'Ark1'!$AY$36:$AY$43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'Ark1'!$BA$36:$BA$43</c:f>
              <c:numCache>
                <c:formatCode>0%</c:formatCode>
                <c:ptCount val="8"/>
                <c:pt idx="0">
                  <c:v>4.2168674698795178E-2</c:v>
                </c:pt>
                <c:pt idx="1">
                  <c:v>5.4216867469879519E-2</c:v>
                </c:pt>
                <c:pt idx="2">
                  <c:v>0.14457831325301204</c:v>
                </c:pt>
                <c:pt idx="3">
                  <c:v>9.036144578313253E-2</c:v>
                </c:pt>
                <c:pt idx="4">
                  <c:v>0.18674698795180722</c:v>
                </c:pt>
                <c:pt idx="5">
                  <c:v>4.8192771084337352E-2</c:v>
                </c:pt>
                <c:pt idx="6">
                  <c:v>0.21686746987951808</c:v>
                </c:pt>
                <c:pt idx="7">
                  <c:v>0.18674698795180722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DD-441A-8CCE-04C1D7BA29AD}"/>
            </c:ext>
          </c:extLst>
        </c:ser>
        <c:ser>
          <c:idx val="2"/>
          <c:order val="2"/>
          <c:tx>
            <c:strRef>
              <c:f>'Ark1'!$BB$5</c:f>
              <c:strCache>
                <c:ptCount val="1"/>
                <c:pt idx="0">
                  <c:v>ca. 1/2 del af tiden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'Ark1'!$AY$36:$AY$43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'Ark1'!$BB$36:$BB$43</c:f>
              <c:numCache>
                <c:formatCode>0%</c:formatCode>
                <c:ptCount val="8"/>
                <c:pt idx="0">
                  <c:v>8.4337349397590355E-2</c:v>
                </c:pt>
                <c:pt idx="1">
                  <c:v>9.036144578313253E-2</c:v>
                </c:pt>
                <c:pt idx="2">
                  <c:v>0.1746987951807229</c:v>
                </c:pt>
                <c:pt idx="3">
                  <c:v>4.2168674698795178E-2</c:v>
                </c:pt>
                <c:pt idx="4">
                  <c:v>0.13855421686746988</c:v>
                </c:pt>
                <c:pt idx="5">
                  <c:v>2.4096385542168676E-2</c:v>
                </c:pt>
                <c:pt idx="6">
                  <c:v>0.10240963855421686</c:v>
                </c:pt>
                <c:pt idx="7">
                  <c:v>0.1144578313253012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DD-441A-8CCE-04C1D7BA29AD}"/>
            </c:ext>
          </c:extLst>
        </c:ser>
        <c:ser>
          <c:idx val="3"/>
          <c:order val="3"/>
          <c:tx>
            <c:strRef>
              <c:f>'Ark1'!$BC$5</c:f>
              <c:strCache>
                <c:ptCount val="1"/>
                <c:pt idx="0">
                  <c:v>ca. 3/4 del af tiden og næsten hele tiden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'Ark1'!$AY$36:$AY$43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'Ark1'!$BC$36:$BC$43</c:f>
              <c:numCache>
                <c:formatCode>0%</c:formatCode>
                <c:ptCount val="8"/>
                <c:pt idx="0">
                  <c:v>0.10240963855421686</c:v>
                </c:pt>
                <c:pt idx="1">
                  <c:v>0.78915662650602414</c:v>
                </c:pt>
                <c:pt idx="2">
                  <c:v>0.43975903614457829</c:v>
                </c:pt>
                <c:pt idx="3">
                  <c:v>0.66867469879518071</c:v>
                </c:pt>
                <c:pt idx="4">
                  <c:v>0.14457831325301204</c:v>
                </c:pt>
                <c:pt idx="5">
                  <c:v>0</c:v>
                </c:pt>
                <c:pt idx="6">
                  <c:v>0.21686746987951808</c:v>
                </c:pt>
                <c:pt idx="7">
                  <c:v>0.19277108433734941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DD-441A-8CCE-04C1D7BA2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196960"/>
        <c:axId val="463198928"/>
      </c:barChart>
      <c:catAx>
        <c:axId val="46319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8928"/>
        <c:crosses val="autoZero"/>
        <c:auto val="1"/>
        <c:lblAlgn val="ctr"/>
        <c:lblOffset val="100"/>
        <c:noMultiLvlLbl val="0"/>
      </c:catAx>
      <c:valAx>
        <c:axId val="4631989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Kreaturslagterier – spørgsmål om arbejdets udførelse</a:t>
            </a:r>
          </a:p>
        </c:rich>
      </c:tx>
      <c:layout>
        <c:manualLayout>
          <c:xMode val="edge"/>
          <c:yMode val="edge"/>
          <c:x val="3.7844572984434575E-2"/>
          <c:y val="3.1137931554938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'Ark3'!$U$31</c:f>
              <c:strCache>
                <c:ptCount val="1"/>
                <c:pt idx="0">
                  <c:v>Uenig 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hovedsektor!$AE$137:$AE$143</c:f>
              <c:strCache>
                <c:ptCount val="7"/>
                <c:pt idx="0">
                  <c:v>Jeg får den nødvendige instruktion og oplæring i at undgå for store fysiske belastninger</c:v>
                </c:pt>
                <c:pt idx="1">
                  <c:v>Jeg har tid til at holde pauser i løbet af arbejdsdagen</c:v>
                </c:pt>
                <c:pt idx="2">
                  <c:v>Jeg har mulighed for at variere mellem forskellige fysiske opgaver i løbet af arbejdsdagen</c:v>
                </c:pt>
                <c:pt idx="3">
                  <c:v>Min arbejdsplads er indrettet på en fornuftig måde, så den passer til mig og mine arbejdsopgaver</c:v>
                </c:pt>
                <c:pt idx="4">
                  <c:v>Jeg har de nødvendige hjælpemidler til rådighed, så jeg kan undgå for store fysiske belastninger</c:v>
                </c:pt>
                <c:pt idx="5">
                  <c:v>Jeg får grundig oplæring og instruktion i brugen af hjælpemidler</c:v>
                </c:pt>
                <c:pt idx="6">
                  <c:v>Jeg bruger hjælpermidlerne, når det er nødvendigt</c:v>
                </c:pt>
              </c:strCache>
            </c:strRef>
          </c:cat>
          <c:val>
            <c:numRef>
              <c:f>'Ark3'!$U$32:$U$38</c:f>
              <c:numCache>
                <c:formatCode>0%</c:formatCode>
                <c:ptCount val="7"/>
                <c:pt idx="0">
                  <c:v>0.32407407407407407</c:v>
                </c:pt>
                <c:pt idx="1">
                  <c:v>6.8493150684931503E-2</c:v>
                </c:pt>
                <c:pt idx="2">
                  <c:v>0.25</c:v>
                </c:pt>
                <c:pt idx="3">
                  <c:v>0.24</c:v>
                </c:pt>
                <c:pt idx="4">
                  <c:v>0.28947368421052633</c:v>
                </c:pt>
                <c:pt idx="5">
                  <c:v>0.22448979591836735</c:v>
                </c:pt>
                <c:pt idx="6">
                  <c:v>8.1081081081081086E-2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C0-419A-8674-CA684CB0591D}"/>
            </c:ext>
          </c:extLst>
        </c:ser>
        <c:ser>
          <c:idx val="0"/>
          <c:order val="1"/>
          <c:tx>
            <c:strRef>
              <c:f>'Ark3'!$T$31</c:f>
              <c:strCache>
                <c:ptCount val="1"/>
                <c:pt idx="0">
                  <c:v>Enig %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hovedsektor!$AE$137:$AE$143</c:f>
              <c:strCache>
                <c:ptCount val="7"/>
                <c:pt idx="0">
                  <c:v>Jeg får den nødvendige instruktion og oplæring i at undgå for store fysiske belastninger</c:v>
                </c:pt>
                <c:pt idx="1">
                  <c:v>Jeg har tid til at holde pauser i løbet af arbejdsdagen</c:v>
                </c:pt>
                <c:pt idx="2">
                  <c:v>Jeg har mulighed for at variere mellem forskellige fysiske opgaver i løbet af arbejdsdagen</c:v>
                </c:pt>
                <c:pt idx="3">
                  <c:v>Min arbejdsplads er indrettet på en fornuftig måde, så den passer til mig og mine arbejdsopgaver</c:v>
                </c:pt>
                <c:pt idx="4">
                  <c:v>Jeg har de nødvendige hjælpemidler til rådighed, så jeg kan undgå for store fysiske belastninger</c:v>
                </c:pt>
                <c:pt idx="5">
                  <c:v>Jeg får grundig oplæring og instruktion i brugen af hjælpemidler</c:v>
                </c:pt>
                <c:pt idx="6">
                  <c:v>Jeg bruger hjælpermidlerne, når det er nødvendigt</c:v>
                </c:pt>
              </c:strCache>
            </c:strRef>
          </c:cat>
          <c:val>
            <c:numRef>
              <c:f>'Ark3'!$T$32:$T$38</c:f>
              <c:numCache>
                <c:formatCode>0%</c:formatCode>
                <c:ptCount val="7"/>
                <c:pt idx="0">
                  <c:v>0.67592592592592593</c:v>
                </c:pt>
                <c:pt idx="1">
                  <c:v>0.93150684931506844</c:v>
                </c:pt>
                <c:pt idx="2">
                  <c:v>0.75</c:v>
                </c:pt>
                <c:pt idx="3">
                  <c:v>0.76</c:v>
                </c:pt>
                <c:pt idx="4">
                  <c:v>0.71052631578947367</c:v>
                </c:pt>
                <c:pt idx="5">
                  <c:v>0.77551020408163263</c:v>
                </c:pt>
                <c:pt idx="6">
                  <c:v>0.91891891891891897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C0-419A-8674-CA684CB0591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612153096"/>
        <c:axId val="612155064"/>
      </c:barChart>
      <c:catAx>
        <c:axId val="6121530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da-DK"/>
          </a:p>
        </c:txPr>
        <c:crossAx val="612155064"/>
        <c:crosses val="autoZero"/>
        <c:auto val="1"/>
        <c:lblAlgn val="ctr"/>
        <c:lblOffset val="100"/>
        <c:tickMarkSkip val="1"/>
        <c:noMultiLvlLbl val="0"/>
      </c:catAx>
      <c:valAx>
        <c:axId val="61215506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15309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a-DK" sz="1800" b="1" baseline="0" dirty="0">
                <a:solidFill>
                  <a:schemeClr val="accent1"/>
                </a:solidFill>
              </a:rPr>
              <a:t>Forædling – arbejdsstillinger - varighed</a:t>
            </a:r>
            <a:endParaRPr lang="da-DK" sz="1800" b="1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1.9412135539795115E-2"/>
          <c:y val="9.283625730994152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'Ark1'!$AZ$5</c:f>
              <c:strCache>
                <c:ptCount val="1"/>
                <c:pt idx="0">
                  <c:v>Sjældent og aldrig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'Ark1'!$AY$51:$AY$58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'Ark1'!$AZ$51:$AZ$58</c:f>
              <c:numCache>
                <c:formatCode>0%</c:formatCode>
                <c:ptCount val="8"/>
                <c:pt idx="0">
                  <c:v>0.7438692098092643</c:v>
                </c:pt>
                <c:pt idx="1">
                  <c:v>2.9972752043596729E-2</c:v>
                </c:pt>
                <c:pt idx="2">
                  <c:v>0.25340599455040874</c:v>
                </c:pt>
                <c:pt idx="3">
                  <c:v>0.18528610354223432</c:v>
                </c:pt>
                <c:pt idx="4">
                  <c:v>0.52043596730245234</c:v>
                </c:pt>
                <c:pt idx="5">
                  <c:v>0.89645776566757496</c:v>
                </c:pt>
                <c:pt idx="6">
                  <c:v>0.43869209809264303</c:v>
                </c:pt>
                <c:pt idx="7">
                  <c:v>0.35694822888283378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54-4B60-A73C-B4F0AB8CA9DE}"/>
            </c:ext>
          </c:extLst>
        </c:ser>
        <c:ser>
          <c:idx val="1"/>
          <c:order val="1"/>
          <c:tx>
            <c:strRef>
              <c:f>'Ark1'!$BA$5</c:f>
              <c:strCache>
                <c:ptCount val="1"/>
                <c:pt idx="0">
                  <c:v>ca. 1/4 del af tiden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'Ark1'!$AY$51:$AY$58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'Ark1'!$BA$51:$BA$58</c:f>
              <c:numCache>
                <c:formatCode>0%</c:formatCode>
                <c:ptCount val="8"/>
                <c:pt idx="0">
                  <c:v>0.11171662125340599</c:v>
                </c:pt>
                <c:pt idx="1">
                  <c:v>5.1771117166212535E-2</c:v>
                </c:pt>
                <c:pt idx="2">
                  <c:v>0.1444141689373297</c:v>
                </c:pt>
                <c:pt idx="3">
                  <c:v>0.12806539509536785</c:v>
                </c:pt>
                <c:pt idx="4">
                  <c:v>0.17983651226158037</c:v>
                </c:pt>
                <c:pt idx="5">
                  <c:v>6.5395095367847406E-2</c:v>
                </c:pt>
                <c:pt idx="6">
                  <c:v>0.23160762942779292</c:v>
                </c:pt>
                <c:pt idx="7">
                  <c:v>0.23978201634877383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54-4B60-A73C-B4F0AB8CA9DE}"/>
            </c:ext>
          </c:extLst>
        </c:ser>
        <c:ser>
          <c:idx val="2"/>
          <c:order val="2"/>
          <c:tx>
            <c:strRef>
              <c:f>'Ark1'!$BB$5</c:f>
              <c:strCache>
                <c:ptCount val="1"/>
                <c:pt idx="0">
                  <c:v>ca. 1/2 del af tiden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'Ark1'!$AY$51:$AY$58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'Ark1'!$BB$51:$BB$58</c:f>
              <c:numCache>
                <c:formatCode>0%</c:formatCode>
                <c:ptCount val="8"/>
                <c:pt idx="0">
                  <c:v>6.2670299727520432E-2</c:v>
                </c:pt>
                <c:pt idx="1">
                  <c:v>7.6294277929155316E-2</c:v>
                </c:pt>
                <c:pt idx="2">
                  <c:v>0.15803814713896458</c:v>
                </c:pt>
                <c:pt idx="3">
                  <c:v>9.8092643051771122E-2</c:v>
                </c:pt>
                <c:pt idx="4">
                  <c:v>0.12534059945504086</c:v>
                </c:pt>
                <c:pt idx="5">
                  <c:v>1.3623978201634877E-2</c:v>
                </c:pt>
                <c:pt idx="6">
                  <c:v>0.1226158038147139</c:v>
                </c:pt>
                <c:pt idx="7">
                  <c:v>0.14713896457765668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54-4B60-A73C-B4F0AB8CA9DE}"/>
            </c:ext>
          </c:extLst>
        </c:ser>
        <c:ser>
          <c:idx val="3"/>
          <c:order val="3"/>
          <c:tx>
            <c:strRef>
              <c:f>'Ark1'!$BC$5</c:f>
              <c:strCache>
                <c:ptCount val="1"/>
                <c:pt idx="0">
                  <c:v>ca. 3/4 del af tiden og næsten hele tiden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'Ark1'!$AY$51:$AY$58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'Ark1'!$BC$51:$BC$58</c:f>
              <c:numCache>
                <c:formatCode>0%</c:formatCode>
                <c:ptCount val="8"/>
                <c:pt idx="0">
                  <c:v>8.1743869209809264E-2</c:v>
                </c:pt>
                <c:pt idx="1">
                  <c:v>0.84196185286103542</c:v>
                </c:pt>
                <c:pt idx="2">
                  <c:v>0.44414168937329701</c:v>
                </c:pt>
                <c:pt idx="3">
                  <c:v>0.58855585831062673</c:v>
                </c:pt>
                <c:pt idx="4">
                  <c:v>0.17438692098092642</c:v>
                </c:pt>
                <c:pt idx="5">
                  <c:v>2.4523160762942781E-2</c:v>
                </c:pt>
                <c:pt idx="6">
                  <c:v>0.20708446866485014</c:v>
                </c:pt>
                <c:pt idx="7">
                  <c:v>0.2561307901907357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54-4B60-A73C-B4F0AB8CA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196960"/>
        <c:axId val="463198928"/>
      </c:barChart>
      <c:catAx>
        <c:axId val="46319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8928"/>
        <c:crosses val="autoZero"/>
        <c:auto val="1"/>
        <c:lblAlgn val="ctr"/>
        <c:lblOffset val="100"/>
        <c:noMultiLvlLbl val="0"/>
      </c:catAx>
      <c:valAx>
        <c:axId val="4631989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Forældning</a:t>
            </a:r>
            <a:r>
              <a:rPr lang="da-DK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spørgsmål om arbejdets udførelse</a:t>
            </a:r>
          </a:p>
        </c:rich>
      </c:tx>
      <c:layout>
        <c:manualLayout>
          <c:xMode val="edge"/>
          <c:yMode val="edge"/>
          <c:x val="2.5975398485509789E-2"/>
          <c:y val="1.99585204023673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'Ark3'!$AF$31</c:f>
              <c:strCache>
                <c:ptCount val="1"/>
                <c:pt idx="0">
                  <c:v>Uenig 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hovedsektor!$AE$137:$AE$143</c:f>
              <c:strCache>
                <c:ptCount val="7"/>
                <c:pt idx="0">
                  <c:v>Jeg får den nødvendige instruktion og oplæring i at undgå for store fysiske belastninger</c:v>
                </c:pt>
                <c:pt idx="1">
                  <c:v>Jeg har tid til at holde pauser i løbet af arbejdsdagen</c:v>
                </c:pt>
                <c:pt idx="2">
                  <c:v>Jeg har mulighed for at variere mellem forskellige fysiske opgaver i løbet af arbejdsdagen</c:v>
                </c:pt>
                <c:pt idx="3">
                  <c:v>Min arbejdsplads er indrettet på en fornuftig måde, så den passer til mig og mine arbejdsopgaver</c:v>
                </c:pt>
                <c:pt idx="4">
                  <c:v>Jeg har de nødvendige hjælpemidler til rådighed, så jeg kan undgå for store fysiske belastninger</c:v>
                </c:pt>
                <c:pt idx="5">
                  <c:v>Jeg får grundig oplæring og instruktion i brugen af hjælpemidler</c:v>
                </c:pt>
                <c:pt idx="6">
                  <c:v>Jeg bruger hjælpermidlerne, når det er nødvendigt</c:v>
                </c:pt>
              </c:strCache>
            </c:strRef>
          </c:cat>
          <c:val>
            <c:numRef>
              <c:f>'Ark3'!$AF$32:$AF$38</c:f>
              <c:numCache>
                <c:formatCode>0%</c:formatCode>
                <c:ptCount val="7"/>
                <c:pt idx="0">
                  <c:v>0.34262948207171312</c:v>
                </c:pt>
                <c:pt idx="1">
                  <c:v>0.11711711711711711</c:v>
                </c:pt>
                <c:pt idx="2">
                  <c:v>0.2640845070422535</c:v>
                </c:pt>
                <c:pt idx="3">
                  <c:v>0.25378787878787878</c:v>
                </c:pt>
                <c:pt idx="4">
                  <c:v>0.30859375</c:v>
                </c:pt>
                <c:pt idx="5">
                  <c:v>0.3110236220472441</c:v>
                </c:pt>
                <c:pt idx="6">
                  <c:v>0.11805555555555555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3-4581-9863-59A8075D6A11}"/>
            </c:ext>
          </c:extLst>
        </c:ser>
        <c:ser>
          <c:idx val="0"/>
          <c:order val="1"/>
          <c:tx>
            <c:strRef>
              <c:f>'Ark3'!$AE$31</c:f>
              <c:strCache>
                <c:ptCount val="1"/>
                <c:pt idx="0">
                  <c:v>Enig %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hovedsektor!$AE$137:$AE$143</c:f>
              <c:strCache>
                <c:ptCount val="7"/>
                <c:pt idx="0">
                  <c:v>Jeg får den nødvendige instruktion og oplæring i at undgå for store fysiske belastninger</c:v>
                </c:pt>
                <c:pt idx="1">
                  <c:v>Jeg har tid til at holde pauser i løbet af arbejdsdagen</c:v>
                </c:pt>
                <c:pt idx="2">
                  <c:v>Jeg har mulighed for at variere mellem forskellige fysiske opgaver i løbet af arbejdsdagen</c:v>
                </c:pt>
                <c:pt idx="3">
                  <c:v>Min arbejdsplads er indrettet på en fornuftig måde, så den passer til mig og mine arbejdsopgaver</c:v>
                </c:pt>
                <c:pt idx="4">
                  <c:v>Jeg har de nødvendige hjælpemidler til rådighed, så jeg kan undgå for store fysiske belastninger</c:v>
                </c:pt>
                <c:pt idx="5">
                  <c:v>Jeg får grundig oplæring og instruktion i brugen af hjælpemidler</c:v>
                </c:pt>
                <c:pt idx="6">
                  <c:v>Jeg bruger hjælpermidlerne, når det er nødvendigt</c:v>
                </c:pt>
              </c:strCache>
            </c:strRef>
          </c:cat>
          <c:val>
            <c:numRef>
              <c:f>'Ark3'!$AE$32:$AE$38</c:f>
              <c:numCache>
                <c:formatCode>0%</c:formatCode>
                <c:ptCount val="7"/>
                <c:pt idx="0">
                  <c:v>0.65737051792828682</c:v>
                </c:pt>
                <c:pt idx="1">
                  <c:v>0.88288288288288286</c:v>
                </c:pt>
                <c:pt idx="2">
                  <c:v>0.7359154929577465</c:v>
                </c:pt>
                <c:pt idx="3">
                  <c:v>0.74621212121212122</c:v>
                </c:pt>
                <c:pt idx="4">
                  <c:v>0.69140625</c:v>
                </c:pt>
                <c:pt idx="5">
                  <c:v>0.6889763779527559</c:v>
                </c:pt>
                <c:pt idx="6">
                  <c:v>0.88194444444444442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83-4581-9863-59A8075D6A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612153096"/>
        <c:axId val="612155064"/>
      </c:barChart>
      <c:catAx>
        <c:axId val="6121530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da-DK"/>
          </a:p>
        </c:txPr>
        <c:crossAx val="612155064"/>
        <c:crosses val="autoZero"/>
        <c:auto val="1"/>
        <c:lblAlgn val="ctr"/>
        <c:lblOffset val="100"/>
        <c:tickMarkSkip val="1"/>
        <c:noMultiLvlLbl val="0"/>
      </c:catAx>
      <c:valAx>
        <c:axId val="61215506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15309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a-DK" sz="1400" b="1" i="0" u="none" strike="noStrike" baseline="0" dirty="0">
                <a:solidFill>
                  <a:schemeClr val="tx1"/>
                </a:solidFill>
                <a:effectLst/>
              </a:rPr>
              <a:t>Tarmforarbejdning – arbejdsstillinger - varighed</a:t>
            </a:r>
            <a:endParaRPr lang="da-DK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1.2501285092922105E-2"/>
          <c:y val="6.96271929824561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'Ark1'!$AZ$5</c:f>
              <c:strCache>
                <c:ptCount val="1"/>
                <c:pt idx="0">
                  <c:v>Sjældent og aldrig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'Ark1'!$AY$66:$AY$73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'Ark1'!$AZ$66:$AZ$73</c:f>
              <c:numCache>
                <c:formatCode>0%</c:formatCode>
                <c:ptCount val="8"/>
                <c:pt idx="0">
                  <c:v>0.73809523809523814</c:v>
                </c:pt>
                <c:pt idx="1">
                  <c:v>2.3809523809523808E-2</c:v>
                </c:pt>
                <c:pt idx="2">
                  <c:v>0.34920634920634919</c:v>
                </c:pt>
                <c:pt idx="3">
                  <c:v>8.7301587301587297E-2</c:v>
                </c:pt>
                <c:pt idx="4">
                  <c:v>0.61904761904761907</c:v>
                </c:pt>
                <c:pt idx="5">
                  <c:v>0.92063492063492058</c:v>
                </c:pt>
                <c:pt idx="6">
                  <c:v>0.3888888888888889</c:v>
                </c:pt>
                <c:pt idx="7">
                  <c:v>0.46031746031746029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0-4F5A-951B-C0AA56DF6C4B}"/>
            </c:ext>
          </c:extLst>
        </c:ser>
        <c:ser>
          <c:idx val="1"/>
          <c:order val="1"/>
          <c:tx>
            <c:strRef>
              <c:f>'Ark1'!$BA$5</c:f>
              <c:strCache>
                <c:ptCount val="1"/>
                <c:pt idx="0">
                  <c:v>ca. 1/4 del af tiden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'Ark1'!$AY$66:$AY$73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'Ark1'!$BA$66:$BA$73</c:f>
              <c:numCache>
                <c:formatCode>0%</c:formatCode>
                <c:ptCount val="8"/>
                <c:pt idx="0">
                  <c:v>0.12698412698412698</c:v>
                </c:pt>
                <c:pt idx="1">
                  <c:v>6.3492063492063489E-2</c:v>
                </c:pt>
                <c:pt idx="2">
                  <c:v>0.16666666666666666</c:v>
                </c:pt>
                <c:pt idx="3">
                  <c:v>3.968253968253968E-2</c:v>
                </c:pt>
                <c:pt idx="4">
                  <c:v>0.17460317460317459</c:v>
                </c:pt>
                <c:pt idx="5">
                  <c:v>3.968253968253968E-2</c:v>
                </c:pt>
                <c:pt idx="6">
                  <c:v>0.23809523809523808</c:v>
                </c:pt>
                <c:pt idx="7">
                  <c:v>0.20634920634920634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F0-4F5A-951B-C0AA56DF6C4B}"/>
            </c:ext>
          </c:extLst>
        </c:ser>
        <c:ser>
          <c:idx val="2"/>
          <c:order val="2"/>
          <c:tx>
            <c:strRef>
              <c:f>'Ark1'!$BB$5</c:f>
              <c:strCache>
                <c:ptCount val="1"/>
                <c:pt idx="0">
                  <c:v>ca. 1/2 del af tiden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'Ark1'!$AY$66:$AY$73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'Ark1'!$BB$66:$BB$73</c:f>
              <c:numCache>
                <c:formatCode>0%</c:formatCode>
                <c:ptCount val="8"/>
                <c:pt idx="0">
                  <c:v>7.9365079365079361E-2</c:v>
                </c:pt>
                <c:pt idx="1">
                  <c:v>8.7301587301587297E-2</c:v>
                </c:pt>
                <c:pt idx="2">
                  <c:v>0.22222222222222221</c:v>
                </c:pt>
                <c:pt idx="3">
                  <c:v>0.18253968253968253</c:v>
                </c:pt>
                <c:pt idx="4">
                  <c:v>8.7301587301587297E-2</c:v>
                </c:pt>
                <c:pt idx="5">
                  <c:v>3.968253968253968E-2</c:v>
                </c:pt>
                <c:pt idx="6">
                  <c:v>0.13492063492063491</c:v>
                </c:pt>
                <c:pt idx="7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F0-4F5A-951B-C0AA56DF6C4B}"/>
            </c:ext>
          </c:extLst>
        </c:ser>
        <c:ser>
          <c:idx val="3"/>
          <c:order val="3"/>
          <c:tx>
            <c:strRef>
              <c:f>'Ark1'!$BC$5</c:f>
              <c:strCache>
                <c:ptCount val="1"/>
                <c:pt idx="0">
                  <c:v>ca. 3/4 del af tiden og næsten hele tiden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'Ark1'!$AY$66:$AY$73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'Ark1'!$BC$66:$BC$73</c:f>
              <c:numCache>
                <c:formatCode>0%</c:formatCode>
                <c:ptCount val="8"/>
                <c:pt idx="0">
                  <c:v>5.5555555555555552E-2</c:v>
                </c:pt>
                <c:pt idx="1">
                  <c:v>0.82539682539682535</c:v>
                </c:pt>
                <c:pt idx="2">
                  <c:v>0.26190476190476192</c:v>
                </c:pt>
                <c:pt idx="3">
                  <c:v>0.69047619047619047</c:v>
                </c:pt>
                <c:pt idx="4">
                  <c:v>0.11904761904761904</c:v>
                </c:pt>
                <c:pt idx="5">
                  <c:v>0</c:v>
                </c:pt>
                <c:pt idx="6">
                  <c:v>0.23809523809523808</c:v>
                </c:pt>
                <c:pt idx="7">
                  <c:v>0.19047619047619047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F0-4F5A-951B-C0AA56DF6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196960"/>
        <c:axId val="463198928"/>
      </c:barChart>
      <c:catAx>
        <c:axId val="46319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8928"/>
        <c:crosses val="autoZero"/>
        <c:auto val="1"/>
        <c:lblAlgn val="ctr"/>
        <c:lblOffset val="100"/>
        <c:noMultiLvlLbl val="0"/>
      </c:catAx>
      <c:valAx>
        <c:axId val="4631989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Tarmforarbejdning - spørgsmål</a:t>
            </a:r>
            <a:r>
              <a:rPr lang="da-DK" sz="18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vedr. arbejdets udførsel</a:t>
            </a:r>
          </a:p>
        </c:rich>
      </c:tx>
      <c:layout>
        <c:manualLayout>
          <c:xMode val="edge"/>
          <c:yMode val="edge"/>
          <c:x val="3.6787912849380197E-2"/>
          <c:y val="1.42560860016909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'Ark3'!$AQ$31</c:f>
              <c:strCache>
                <c:ptCount val="1"/>
                <c:pt idx="0">
                  <c:v>Uenig 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hovedsektor!$AE$137:$AE$143</c:f>
              <c:strCache>
                <c:ptCount val="7"/>
                <c:pt idx="0">
                  <c:v>Jeg får den nødvendige instruktion og oplæring i at undgå for store fysiske belastninger</c:v>
                </c:pt>
                <c:pt idx="1">
                  <c:v>Jeg har tid til at holde pauser i løbet af arbejdsdagen</c:v>
                </c:pt>
                <c:pt idx="2">
                  <c:v>Jeg har mulighed for at variere mellem forskellige fysiske opgaver i løbet af arbejdsdagen</c:v>
                </c:pt>
                <c:pt idx="3">
                  <c:v>Min arbejdsplads er indrettet på en fornuftig måde, så den passer til mig og mine arbejdsopgaver</c:v>
                </c:pt>
                <c:pt idx="4">
                  <c:v>Jeg har de nødvendige hjælpemidler til rådighed, så jeg kan undgå for store fysiske belastninger</c:v>
                </c:pt>
                <c:pt idx="5">
                  <c:v>Jeg får grundig oplæring og instruktion i brugen af hjælpemidler</c:v>
                </c:pt>
                <c:pt idx="6">
                  <c:v>Jeg bruger hjælpermidlerne, når det er nødvendigt</c:v>
                </c:pt>
              </c:strCache>
            </c:strRef>
          </c:cat>
          <c:val>
            <c:numRef>
              <c:f>'Ark3'!$AQ$32:$AQ$38</c:f>
              <c:numCache>
                <c:formatCode>0%</c:formatCode>
                <c:ptCount val="7"/>
                <c:pt idx="0">
                  <c:v>0.125</c:v>
                </c:pt>
                <c:pt idx="1">
                  <c:v>0.12173913043478261</c:v>
                </c:pt>
                <c:pt idx="2">
                  <c:v>0.36666666666666664</c:v>
                </c:pt>
                <c:pt idx="3">
                  <c:v>0.15789473684210525</c:v>
                </c:pt>
                <c:pt idx="4">
                  <c:v>0.20689655172413793</c:v>
                </c:pt>
                <c:pt idx="5">
                  <c:v>0.11827956989247312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D-4BEE-8927-85B377E19839}"/>
            </c:ext>
          </c:extLst>
        </c:ser>
        <c:ser>
          <c:idx val="0"/>
          <c:order val="1"/>
          <c:tx>
            <c:strRef>
              <c:f>'Ark3'!$AP$31</c:f>
              <c:strCache>
                <c:ptCount val="1"/>
                <c:pt idx="0">
                  <c:v>Enig %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hovedsektor!$AE$137:$AE$143</c:f>
              <c:strCache>
                <c:ptCount val="7"/>
                <c:pt idx="0">
                  <c:v>Jeg får den nødvendige instruktion og oplæring i at undgå for store fysiske belastninger</c:v>
                </c:pt>
                <c:pt idx="1">
                  <c:v>Jeg har tid til at holde pauser i løbet af arbejdsdagen</c:v>
                </c:pt>
                <c:pt idx="2">
                  <c:v>Jeg har mulighed for at variere mellem forskellige fysiske opgaver i løbet af arbejdsdagen</c:v>
                </c:pt>
                <c:pt idx="3">
                  <c:v>Min arbejdsplads er indrettet på en fornuftig måde, så den passer til mig og mine arbejdsopgaver</c:v>
                </c:pt>
                <c:pt idx="4">
                  <c:v>Jeg har de nødvendige hjælpemidler til rådighed, så jeg kan undgå for store fysiske belastninger</c:v>
                </c:pt>
                <c:pt idx="5">
                  <c:v>Jeg får grundig oplæring og instruktion i brugen af hjælpemidler</c:v>
                </c:pt>
                <c:pt idx="6">
                  <c:v>Jeg bruger hjælpermidlerne, når det er nødvendigt</c:v>
                </c:pt>
              </c:strCache>
            </c:strRef>
          </c:cat>
          <c:val>
            <c:numRef>
              <c:f>'Ark3'!$AP$32:$AP$38</c:f>
              <c:numCache>
                <c:formatCode>0%</c:formatCode>
                <c:ptCount val="7"/>
                <c:pt idx="0">
                  <c:v>0.875</c:v>
                </c:pt>
                <c:pt idx="1">
                  <c:v>0.87826086956521743</c:v>
                </c:pt>
                <c:pt idx="2">
                  <c:v>0.6333333333333333</c:v>
                </c:pt>
                <c:pt idx="3">
                  <c:v>0.84210526315789469</c:v>
                </c:pt>
                <c:pt idx="4">
                  <c:v>0.7931034482758621</c:v>
                </c:pt>
                <c:pt idx="5">
                  <c:v>0.88172043010752688</c:v>
                </c:pt>
                <c:pt idx="6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9D-4BEE-8927-85B377E198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612153096"/>
        <c:axId val="612155064"/>
      </c:barChart>
      <c:catAx>
        <c:axId val="6121530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da-DK"/>
          </a:p>
        </c:txPr>
        <c:crossAx val="612155064"/>
        <c:crosses val="autoZero"/>
        <c:auto val="1"/>
        <c:lblAlgn val="ctr"/>
        <c:lblOffset val="100"/>
        <c:tickMarkSkip val="1"/>
        <c:noMultiLvlLbl val="0"/>
      </c:catAx>
      <c:valAx>
        <c:axId val="61215506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15309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a-DK" sz="1800" b="1" i="0" u="none" strike="noStrike" baseline="0" dirty="0">
                <a:solidFill>
                  <a:schemeClr val="accent1"/>
                </a:solidFill>
                <a:effectLst/>
              </a:rPr>
              <a:t>Kontor og administration – arbejdsstillinger - varighed</a:t>
            </a:r>
            <a:endParaRPr lang="da-DK" sz="1800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7.7191794267766102E-3"/>
          <c:y val="1.401766004415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'Ark1'!$AZ$5</c:f>
              <c:strCache>
                <c:ptCount val="1"/>
                <c:pt idx="0">
                  <c:v>Sjældent og aldrig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'Ark1'!$AY$81:$AY$88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'Ark1'!$AZ$81:$AZ$88</c:f>
              <c:numCache>
                <c:formatCode>0%</c:formatCode>
                <c:ptCount val="8"/>
                <c:pt idx="0">
                  <c:v>4.7761194029850747E-2</c:v>
                </c:pt>
                <c:pt idx="1">
                  <c:v>0.31044776119402984</c:v>
                </c:pt>
                <c:pt idx="2">
                  <c:v>0.80597014925373134</c:v>
                </c:pt>
                <c:pt idx="3">
                  <c:v>0.43283582089552236</c:v>
                </c:pt>
                <c:pt idx="4">
                  <c:v>0.9791044776119403</c:v>
                </c:pt>
                <c:pt idx="5">
                  <c:v>0.9761194029850746</c:v>
                </c:pt>
                <c:pt idx="6">
                  <c:v>0.96716417910447761</c:v>
                </c:pt>
                <c:pt idx="7">
                  <c:v>0.93731343283582091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D-478E-9BEF-5F59F0CBFF29}"/>
            </c:ext>
          </c:extLst>
        </c:ser>
        <c:ser>
          <c:idx val="1"/>
          <c:order val="1"/>
          <c:tx>
            <c:strRef>
              <c:f>'Ark1'!$BA$5</c:f>
              <c:strCache>
                <c:ptCount val="1"/>
                <c:pt idx="0">
                  <c:v>ca. 1/4 del af tiden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'Ark1'!$AY$81:$AY$88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'Ark1'!$BA$81:$BA$88</c:f>
              <c:numCache>
                <c:formatCode>0%</c:formatCode>
                <c:ptCount val="8"/>
                <c:pt idx="0">
                  <c:v>3.5820895522388062E-2</c:v>
                </c:pt>
                <c:pt idx="1">
                  <c:v>0.40597014925373132</c:v>
                </c:pt>
                <c:pt idx="2">
                  <c:v>6.2686567164179099E-2</c:v>
                </c:pt>
                <c:pt idx="3">
                  <c:v>0.11343283582089553</c:v>
                </c:pt>
                <c:pt idx="4">
                  <c:v>1.1940298507462687E-2</c:v>
                </c:pt>
                <c:pt idx="5">
                  <c:v>1.7910447761194031E-2</c:v>
                </c:pt>
                <c:pt idx="6">
                  <c:v>2.0895522388059702E-2</c:v>
                </c:pt>
                <c:pt idx="7">
                  <c:v>4.7761194029850747E-2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6D-478E-9BEF-5F59F0CBFF29}"/>
            </c:ext>
          </c:extLst>
        </c:ser>
        <c:ser>
          <c:idx val="2"/>
          <c:order val="2"/>
          <c:tx>
            <c:strRef>
              <c:f>'Ark1'!$BB$5</c:f>
              <c:strCache>
                <c:ptCount val="1"/>
                <c:pt idx="0">
                  <c:v>ca. 1/2 del af tiden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'Ark1'!$AY$81:$AY$88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'Ark1'!$BB$81:$BB$88</c:f>
              <c:numCache>
                <c:formatCode>0%</c:formatCode>
                <c:ptCount val="8"/>
                <c:pt idx="0">
                  <c:v>0.19402985074626866</c:v>
                </c:pt>
                <c:pt idx="1">
                  <c:v>0.18507462686567164</c:v>
                </c:pt>
                <c:pt idx="2">
                  <c:v>6.8656716417910449E-2</c:v>
                </c:pt>
                <c:pt idx="3">
                  <c:v>0.14029850746268657</c:v>
                </c:pt>
                <c:pt idx="4">
                  <c:v>0</c:v>
                </c:pt>
                <c:pt idx="5">
                  <c:v>5.9701492537313433E-3</c:v>
                </c:pt>
                <c:pt idx="6">
                  <c:v>8.9552238805970154E-3</c:v>
                </c:pt>
                <c:pt idx="7">
                  <c:v>5.9701492537313433E-3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6D-478E-9BEF-5F59F0CBFF29}"/>
            </c:ext>
          </c:extLst>
        </c:ser>
        <c:ser>
          <c:idx val="3"/>
          <c:order val="3"/>
          <c:tx>
            <c:strRef>
              <c:f>'Ark1'!$BC$5</c:f>
              <c:strCache>
                <c:ptCount val="1"/>
                <c:pt idx="0">
                  <c:v>ca. 3/4 del af tiden og næsten hele tiden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'Ark1'!$AY$81:$AY$88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'Ark1'!$BC$81:$BC$88</c:f>
              <c:numCache>
                <c:formatCode>0%</c:formatCode>
                <c:ptCount val="8"/>
                <c:pt idx="0">
                  <c:v>0.72238805970149256</c:v>
                </c:pt>
                <c:pt idx="1">
                  <c:v>9.8507462686567168E-2</c:v>
                </c:pt>
                <c:pt idx="2">
                  <c:v>6.2686567164179099E-2</c:v>
                </c:pt>
                <c:pt idx="3">
                  <c:v>0.31343283582089554</c:v>
                </c:pt>
                <c:pt idx="4">
                  <c:v>8.9552238805970154E-3</c:v>
                </c:pt>
                <c:pt idx="5">
                  <c:v>0</c:v>
                </c:pt>
                <c:pt idx="6">
                  <c:v>2.9850746268656717E-3</c:v>
                </c:pt>
                <c:pt idx="7">
                  <c:v>8.9552238805970154E-3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6D-478E-9BEF-5F59F0CBF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196960"/>
        <c:axId val="463198928"/>
      </c:barChart>
      <c:catAx>
        <c:axId val="46319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8928"/>
        <c:crosses val="autoZero"/>
        <c:auto val="1"/>
        <c:lblAlgn val="ctr"/>
        <c:lblOffset val="100"/>
        <c:noMultiLvlLbl val="0"/>
      </c:catAx>
      <c:valAx>
        <c:axId val="4631989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Kontor og administration - spørgsmål</a:t>
            </a:r>
            <a:r>
              <a:rPr lang="da-DK" sz="18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vedr. arbejdets udførelse</a:t>
            </a:r>
          </a:p>
          <a:p>
            <a:pPr>
              <a:defRPr/>
            </a:pPr>
            <a:endParaRPr lang="da-DK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5.0129572561186331E-2"/>
          <c:y val="1.710730320202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'Ark3'!$BB$31</c:f>
              <c:strCache>
                <c:ptCount val="1"/>
                <c:pt idx="0">
                  <c:v>Uenig 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hovedsektor!$AE$137:$AE$143</c:f>
              <c:strCache>
                <c:ptCount val="7"/>
                <c:pt idx="0">
                  <c:v>Jeg får den nødvendige instruktion og oplæring i at undgå for store fysiske belastninger</c:v>
                </c:pt>
                <c:pt idx="1">
                  <c:v>Jeg har tid til at holde pauser i løbet af arbejdsdagen</c:v>
                </c:pt>
                <c:pt idx="2">
                  <c:v>Jeg har mulighed for at variere mellem forskellige fysiske opgaver i løbet af arbejdsdagen</c:v>
                </c:pt>
                <c:pt idx="3">
                  <c:v>Min arbejdsplads er indrettet på en fornuftig måde, så den passer til mig og mine arbejdsopgaver</c:v>
                </c:pt>
                <c:pt idx="4">
                  <c:v>Jeg har de nødvendige hjælpemidler til rådighed, så jeg kan undgå for store fysiske belastninger</c:v>
                </c:pt>
                <c:pt idx="5">
                  <c:v>Jeg får grundig oplæring og instruktion i brugen af hjælpemidler</c:v>
                </c:pt>
                <c:pt idx="6">
                  <c:v>Jeg bruger hjælpermidlerne, når det er nødvendigt</c:v>
                </c:pt>
              </c:strCache>
            </c:strRef>
          </c:cat>
          <c:val>
            <c:numRef>
              <c:f>'Ark3'!$BB$32:$BB$38</c:f>
              <c:numCache>
                <c:formatCode>0%</c:formatCode>
                <c:ptCount val="7"/>
                <c:pt idx="0">
                  <c:v>0.19594594594594594</c:v>
                </c:pt>
                <c:pt idx="1">
                  <c:v>0.10218978102189781</c:v>
                </c:pt>
                <c:pt idx="2">
                  <c:v>0.22641509433962265</c:v>
                </c:pt>
                <c:pt idx="3">
                  <c:v>6.4285714285714279E-2</c:v>
                </c:pt>
                <c:pt idx="4">
                  <c:v>8.3333333333333329E-2</c:v>
                </c:pt>
                <c:pt idx="5">
                  <c:v>0.23636363636363636</c:v>
                </c:pt>
                <c:pt idx="6">
                  <c:v>5.7142857142857141E-2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A-4FC7-BE8A-BDA0423601D0}"/>
            </c:ext>
          </c:extLst>
        </c:ser>
        <c:ser>
          <c:idx val="0"/>
          <c:order val="1"/>
          <c:tx>
            <c:strRef>
              <c:f>'Ark3'!$BA$31</c:f>
              <c:strCache>
                <c:ptCount val="1"/>
                <c:pt idx="0">
                  <c:v>Enig %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hovedsektor!$AE$137:$AE$143</c:f>
              <c:strCache>
                <c:ptCount val="7"/>
                <c:pt idx="0">
                  <c:v>Jeg får den nødvendige instruktion og oplæring i at undgå for store fysiske belastninger</c:v>
                </c:pt>
                <c:pt idx="1">
                  <c:v>Jeg har tid til at holde pauser i løbet af arbejdsdagen</c:v>
                </c:pt>
                <c:pt idx="2">
                  <c:v>Jeg har mulighed for at variere mellem forskellige fysiske opgaver i løbet af arbejdsdagen</c:v>
                </c:pt>
                <c:pt idx="3">
                  <c:v>Min arbejdsplads er indrettet på en fornuftig måde, så den passer til mig og mine arbejdsopgaver</c:v>
                </c:pt>
                <c:pt idx="4">
                  <c:v>Jeg har de nødvendige hjælpemidler til rådighed, så jeg kan undgå for store fysiske belastninger</c:v>
                </c:pt>
                <c:pt idx="5">
                  <c:v>Jeg får grundig oplæring og instruktion i brugen af hjælpemidler</c:v>
                </c:pt>
                <c:pt idx="6">
                  <c:v>Jeg bruger hjælpermidlerne, når det er nødvendigt</c:v>
                </c:pt>
              </c:strCache>
            </c:strRef>
          </c:cat>
          <c:val>
            <c:numRef>
              <c:f>'Ark3'!$BA$32:$BA$38</c:f>
              <c:numCache>
                <c:formatCode>0%</c:formatCode>
                <c:ptCount val="7"/>
                <c:pt idx="0">
                  <c:v>0.80405405405405406</c:v>
                </c:pt>
                <c:pt idx="1">
                  <c:v>0.8978102189781022</c:v>
                </c:pt>
                <c:pt idx="2">
                  <c:v>0.77358490566037741</c:v>
                </c:pt>
                <c:pt idx="3">
                  <c:v>0.93571428571428572</c:v>
                </c:pt>
                <c:pt idx="4">
                  <c:v>0.91666666666666663</c:v>
                </c:pt>
                <c:pt idx="5">
                  <c:v>0.76363636363636367</c:v>
                </c:pt>
                <c:pt idx="6">
                  <c:v>0.94285714285714284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1A-4FC7-BE8A-BDA0423601D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612153096"/>
        <c:axId val="612155064"/>
      </c:barChart>
      <c:catAx>
        <c:axId val="6121530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da-DK"/>
          </a:p>
        </c:txPr>
        <c:crossAx val="612155064"/>
        <c:crosses val="autoZero"/>
        <c:auto val="1"/>
        <c:lblAlgn val="ctr"/>
        <c:lblOffset val="100"/>
        <c:tickMarkSkip val="1"/>
        <c:noMultiLvlLbl val="0"/>
      </c:catAx>
      <c:valAx>
        <c:axId val="61215506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15309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a-DK" sz="1800" b="1" i="0" u="none" strike="noStrike" baseline="0" dirty="0">
                <a:solidFill>
                  <a:schemeClr val="accent1"/>
                </a:solidFill>
                <a:effectLst/>
              </a:rPr>
              <a:t>Arbejdsstillinger – varighed – alle sektorer</a:t>
            </a:r>
            <a:endParaRPr lang="da-DK" sz="1800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2.6734969281510576E-2"/>
          <c:y val="1.6446583384177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'Ark1'!$AZ$5</c:f>
              <c:strCache>
                <c:ptCount val="1"/>
                <c:pt idx="0">
                  <c:v>Sjældent og aldrig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'Ark1'!$AY$6:$AY$13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'Ark1'!$AZ$6:$AZ$13</c:f>
              <c:numCache>
                <c:formatCode>0%</c:formatCode>
                <c:ptCount val="8"/>
                <c:pt idx="0">
                  <c:v>0.63882063882063878</c:v>
                </c:pt>
                <c:pt idx="1">
                  <c:v>8.1490581490581485E-2</c:v>
                </c:pt>
                <c:pt idx="2">
                  <c:v>0.36281736281736282</c:v>
                </c:pt>
                <c:pt idx="3">
                  <c:v>0.21785421785421785</c:v>
                </c:pt>
                <c:pt idx="4">
                  <c:v>0.56961506961506958</c:v>
                </c:pt>
                <c:pt idx="5">
                  <c:v>0.88493038493038489</c:v>
                </c:pt>
                <c:pt idx="6">
                  <c:v>0.51228501228501233</c:v>
                </c:pt>
                <c:pt idx="7">
                  <c:v>0.46027846027846026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B-4F1C-8F9B-327482249C22}"/>
            </c:ext>
          </c:extLst>
        </c:ser>
        <c:ser>
          <c:idx val="1"/>
          <c:order val="1"/>
          <c:tx>
            <c:strRef>
              <c:f>'Ark1'!$BA$5</c:f>
              <c:strCache>
                <c:ptCount val="1"/>
                <c:pt idx="0">
                  <c:v>ca. 1/4 del af tiden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'Ark1'!$AY$6:$AY$13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'Ark1'!$BA$6:$BA$13</c:f>
              <c:numCache>
                <c:formatCode>0%</c:formatCode>
                <c:ptCount val="8"/>
                <c:pt idx="0">
                  <c:v>8.7223587223587223E-2</c:v>
                </c:pt>
                <c:pt idx="1">
                  <c:v>0.10851760851760851</c:v>
                </c:pt>
                <c:pt idx="2">
                  <c:v>0.13841113841113842</c:v>
                </c:pt>
                <c:pt idx="3">
                  <c:v>9.2137592137592136E-2</c:v>
                </c:pt>
                <c:pt idx="4">
                  <c:v>0.16666666666666666</c:v>
                </c:pt>
                <c:pt idx="5">
                  <c:v>6.5110565110565108E-2</c:v>
                </c:pt>
                <c:pt idx="6">
                  <c:v>0.19123669123669124</c:v>
                </c:pt>
                <c:pt idx="7">
                  <c:v>0.22113022113022113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B-4F1C-8F9B-327482249C22}"/>
            </c:ext>
          </c:extLst>
        </c:ser>
        <c:ser>
          <c:idx val="2"/>
          <c:order val="2"/>
          <c:tx>
            <c:strRef>
              <c:f>'Ark1'!$BB$5</c:f>
              <c:strCache>
                <c:ptCount val="1"/>
                <c:pt idx="0">
                  <c:v>ca. 1/2 del af tiden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'Ark1'!$AY$6:$AY$13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'Ark1'!$BB$6:$BB$13</c:f>
              <c:numCache>
                <c:formatCode>0%</c:formatCode>
                <c:ptCount val="8"/>
                <c:pt idx="0">
                  <c:v>8.230958230958231E-2</c:v>
                </c:pt>
                <c:pt idx="1">
                  <c:v>9.90990990990991E-2</c:v>
                </c:pt>
                <c:pt idx="2">
                  <c:v>0.15356265356265356</c:v>
                </c:pt>
                <c:pt idx="3">
                  <c:v>0.10851760851760851</c:v>
                </c:pt>
                <c:pt idx="4">
                  <c:v>0.1122031122031122</c:v>
                </c:pt>
                <c:pt idx="5">
                  <c:v>2.1703521703521703E-2</c:v>
                </c:pt>
                <c:pt idx="6">
                  <c:v>0.10114660114660115</c:v>
                </c:pt>
                <c:pt idx="7">
                  <c:v>0.12121212121212122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5B-4F1C-8F9B-327482249C22}"/>
            </c:ext>
          </c:extLst>
        </c:ser>
        <c:ser>
          <c:idx val="3"/>
          <c:order val="3"/>
          <c:tx>
            <c:strRef>
              <c:f>'Ark1'!$BC$5</c:f>
              <c:strCache>
                <c:ptCount val="1"/>
                <c:pt idx="0">
                  <c:v>ca. 3/4 del af tiden og næsten hele tiden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'Ark1'!$AY$6:$AY$13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'Ark1'!$BC$6:$BC$13</c:f>
              <c:numCache>
                <c:formatCode>0%</c:formatCode>
                <c:ptCount val="8"/>
                <c:pt idx="0">
                  <c:v>0.19164619164619165</c:v>
                </c:pt>
                <c:pt idx="1">
                  <c:v>0.71089271089271089</c:v>
                </c:pt>
                <c:pt idx="2">
                  <c:v>0.34479934479934482</c:v>
                </c:pt>
                <c:pt idx="3">
                  <c:v>0.58108108108108103</c:v>
                </c:pt>
                <c:pt idx="4">
                  <c:v>0.15110565110565111</c:v>
                </c:pt>
                <c:pt idx="5">
                  <c:v>2.7846027846027847E-2</c:v>
                </c:pt>
                <c:pt idx="6">
                  <c:v>0.19492219492219492</c:v>
                </c:pt>
                <c:pt idx="7">
                  <c:v>0.19696969696969696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5B-4F1C-8F9B-327482249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196960"/>
        <c:axId val="463198928"/>
      </c:barChart>
      <c:catAx>
        <c:axId val="46319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8928"/>
        <c:crosses val="autoZero"/>
        <c:auto val="1"/>
        <c:lblAlgn val="ctr"/>
        <c:lblOffset val="100"/>
        <c:noMultiLvlLbl val="0"/>
      </c:catAx>
      <c:valAx>
        <c:axId val="4631989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a-DK" sz="1800" b="1" i="0" u="none" strike="noStrike" baseline="0" dirty="0">
                <a:solidFill>
                  <a:schemeClr val="accent1"/>
                </a:solidFill>
                <a:effectLst/>
              </a:rPr>
              <a:t>Teknisk afdeling – arbejdsstillinger - varighed</a:t>
            </a:r>
            <a:endParaRPr lang="da-DK" sz="1800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1.6484830575256106E-2"/>
          <c:y val="1.16813833701250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'Ark1'!$AZ$5</c:f>
              <c:strCache>
                <c:ptCount val="1"/>
                <c:pt idx="0">
                  <c:v>Sjældent og aldrig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'Ark1'!$AY$96:$AY$103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'Ark1'!$AZ$96:$AZ$103</c:f>
              <c:numCache>
                <c:formatCode>0%</c:formatCode>
                <c:ptCount val="8"/>
                <c:pt idx="0">
                  <c:v>0.42261904761904762</c:v>
                </c:pt>
                <c:pt idx="1">
                  <c:v>5.9523809523809521E-2</c:v>
                </c:pt>
                <c:pt idx="2">
                  <c:v>0.50595238095238093</c:v>
                </c:pt>
                <c:pt idx="3">
                  <c:v>0.55952380952380953</c:v>
                </c:pt>
                <c:pt idx="4">
                  <c:v>0.69047619047619047</c:v>
                </c:pt>
                <c:pt idx="5">
                  <c:v>0.4642857142857143</c:v>
                </c:pt>
                <c:pt idx="6">
                  <c:v>0.66666666666666663</c:v>
                </c:pt>
                <c:pt idx="7">
                  <c:v>0.52380952380952384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2-404F-BBC0-AC1A4688AA84}"/>
            </c:ext>
          </c:extLst>
        </c:ser>
        <c:ser>
          <c:idx val="1"/>
          <c:order val="1"/>
          <c:tx>
            <c:strRef>
              <c:f>'Ark1'!$BA$5</c:f>
              <c:strCache>
                <c:ptCount val="1"/>
                <c:pt idx="0">
                  <c:v>ca. 1/4 del af tiden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'Ark1'!$AY$96:$AY$103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'Ark1'!$BA$96:$BA$103</c:f>
              <c:numCache>
                <c:formatCode>0%</c:formatCode>
                <c:ptCount val="8"/>
                <c:pt idx="0">
                  <c:v>0.24404761904761904</c:v>
                </c:pt>
                <c:pt idx="1">
                  <c:v>0.13095238095238096</c:v>
                </c:pt>
                <c:pt idx="2">
                  <c:v>0.25595238095238093</c:v>
                </c:pt>
                <c:pt idx="3">
                  <c:v>0.19047619047619047</c:v>
                </c:pt>
                <c:pt idx="4">
                  <c:v>0.20238095238095238</c:v>
                </c:pt>
                <c:pt idx="5">
                  <c:v>0.32142857142857145</c:v>
                </c:pt>
                <c:pt idx="6">
                  <c:v>0.22023809523809523</c:v>
                </c:pt>
                <c:pt idx="7">
                  <c:v>0.31547619047619047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C2-404F-BBC0-AC1A4688AA84}"/>
            </c:ext>
          </c:extLst>
        </c:ser>
        <c:ser>
          <c:idx val="2"/>
          <c:order val="2"/>
          <c:tx>
            <c:strRef>
              <c:f>'Ark1'!$BB$5</c:f>
              <c:strCache>
                <c:ptCount val="1"/>
                <c:pt idx="0">
                  <c:v>ca. 1/2 del af tiden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'Ark1'!$AY$96:$AY$103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'Ark1'!$BB$96:$BB$103</c:f>
              <c:numCache>
                <c:formatCode>0%</c:formatCode>
                <c:ptCount val="8"/>
                <c:pt idx="0">
                  <c:v>0.17261904761904762</c:v>
                </c:pt>
                <c:pt idx="1">
                  <c:v>0.25</c:v>
                </c:pt>
                <c:pt idx="2">
                  <c:v>0.13095238095238096</c:v>
                </c:pt>
                <c:pt idx="3">
                  <c:v>9.5238095238095233E-2</c:v>
                </c:pt>
                <c:pt idx="4">
                  <c:v>7.1428571428571425E-2</c:v>
                </c:pt>
                <c:pt idx="5">
                  <c:v>0.11904761904761904</c:v>
                </c:pt>
                <c:pt idx="6">
                  <c:v>8.3333333333333329E-2</c:v>
                </c:pt>
                <c:pt idx="7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C2-404F-BBC0-AC1A4688AA84}"/>
            </c:ext>
          </c:extLst>
        </c:ser>
        <c:ser>
          <c:idx val="3"/>
          <c:order val="3"/>
          <c:tx>
            <c:strRef>
              <c:f>'Ark1'!$BC$5</c:f>
              <c:strCache>
                <c:ptCount val="1"/>
                <c:pt idx="0">
                  <c:v>ca. 3/4 del af tiden og næsten hele tiden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'Ark1'!$AY$96:$AY$103</c:f>
              <c:strCache>
                <c:ptCount val="8"/>
                <c:pt idx="0">
                  <c:v>Sidder du?</c:v>
                </c:pt>
                <c:pt idx="1">
                  <c:v>Går eller står?</c:v>
                </c:pt>
                <c:pt idx="2">
                  <c:v>Arbejder du med ryggen vredet eller foroverbøjet?</c:v>
                </c:pt>
                <c:pt idx="3">
                  <c:v>Gør du gentagende armbevægelser?</c:v>
                </c:pt>
                <c:pt idx="4">
                  <c:v>Har du armene løftet i eller over skulderhøjde?</c:v>
                </c:pt>
                <c:pt idx="5">
                  <c:v>Sidder du på hug eller ligger på knæ, når du arbejder?</c:v>
                </c:pt>
                <c:pt idx="6">
                  <c:v>Skubber eller trækker du?</c:v>
                </c:pt>
                <c:pt idx="7">
                  <c:v>Bærer eller løfter du?</c:v>
                </c:pt>
              </c:strCache>
            </c:strRef>
          </c:cat>
          <c:val>
            <c:numRef>
              <c:f>'Ark1'!$BC$96:$BC$103</c:f>
              <c:numCache>
                <c:formatCode>0%</c:formatCode>
                <c:ptCount val="8"/>
                <c:pt idx="0">
                  <c:v>0.16071428571428573</c:v>
                </c:pt>
                <c:pt idx="1">
                  <c:v>0.55952380952380953</c:v>
                </c:pt>
                <c:pt idx="2">
                  <c:v>0.10714285714285714</c:v>
                </c:pt>
                <c:pt idx="3">
                  <c:v>0.15476190476190477</c:v>
                </c:pt>
                <c:pt idx="4">
                  <c:v>3.5714285714285712E-2</c:v>
                </c:pt>
                <c:pt idx="5">
                  <c:v>9.5238095238095233E-2</c:v>
                </c:pt>
                <c:pt idx="6">
                  <c:v>2.976190476190476E-2</c:v>
                </c:pt>
                <c:pt idx="7">
                  <c:v>3.5714285714285712E-2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C2-404F-BBC0-AC1A4688A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196960"/>
        <c:axId val="463198928"/>
      </c:barChart>
      <c:catAx>
        <c:axId val="46319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8928"/>
        <c:crosses val="autoZero"/>
        <c:auto val="1"/>
        <c:lblAlgn val="ctr"/>
        <c:lblOffset val="100"/>
        <c:noMultiLvlLbl val="0"/>
      </c:catAx>
      <c:valAx>
        <c:axId val="4631989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Teknisk afdeling - spørgsmål</a:t>
            </a:r>
            <a:r>
              <a:rPr lang="da-DK" sz="16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vedr. arbejdets udførelse</a:t>
            </a:r>
          </a:p>
        </c:rich>
      </c:tx>
      <c:layout>
        <c:manualLayout>
          <c:xMode val="edge"/>
          <c:yMode val="edge"/>
          <c:x val="2.3531430790554312E-2"/>
          <c:y val="1.42560860016909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'Ark3'!$BM$31</c:f>
              <c:strCache>
                <c:ptCount val="1"/>
                <c:pt idx="0">
                  <c:v>Uenig 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hovedsektor!$AE$137:$AE$143</c:f>
              <c:strCache>
                <c:ptCount val="7"/>
                <c:pt idx="0">
                  <c:v>Jeg får den nødvendige instruktion og oplæring i at undgå for store fysiske belastninger</c:v>
                </c:pt>
                <c:pt idx="1">
                  <c:v>Jeg har tid til at holde pauser i løbet af arbejdsdagen</c:v>
                </c:pt>
                <c:pt idx="2">
                  <c:v>Jeg har mulighed for at variere mellem forskellige fysiske opgaver i løbet af arbejdsdagen</c:v>
                </c:pt>
                <c:pt idx="3">
                  <c:v>Min arbejdsplads er indrettet på en fornuftig måde, så den passer til mig og mine arbejdsopgaver</c:v>
                </c:pt>
                <c:pt idx="4">
                  <c:v>Jeg har de nødvendige hjælpemidler til rådighed, så jeg kan undgå for store fysiske belastninger</c:v>
                </c:pt>
                <c:pt idx="5">
                  <c:v>Jeg får grundig oplæring og instruktion i brugen af hjælpemidler</c:v>
                </c:pt>
                <c:pt idx="6">
                  <c:v>Jeg bruger hjælpermidlerne, når det er nødvendigt</c:v>
                </c:pt>
              </c:strCache>
            </c:strRef>
          </c:cat>
          <c:val>
            <c:numRef>
              <c:f>'Ark3'!$BM$32:$BM$38</c:f>
              <c:numCache>
                <c:formatCode>0%</c:formatCode>
                <c:ptCount val="7"/>
                <c:pt idx="0">
                  <c:v>0.37254901960784315</c:v>
                </c:pt>
                <c:pt idx="1">
                  <c:v>0.11194029850746269</c:v>
                </c:pt>
                <c:pt idx="2">
                  <c:v>0.14285714285714285</c:v>
                </c:pt>
                <c:pt idx="3">
                  <c:v>0.27906976744186046</c:v>
                </c:pt>
                <c:pt idx="4">
                  <c:v>0.21551724137931033</c:v>
                </c:pt>
                <c:pt idx="5">
                  <c:v>0.34090909090909088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49-4FFA-9F2D-52A8450FC33C}"/>
            </c:ext>
          </c:extLst>
        </c:ser>
        <c:ser>
          <c:idx val="0"/>
          <c:order val="1"/>
          <c:tx>
            <c:strRef>
              <c:f>'Ark3'!$BL$31</c:f>
              <c:strCache>
                <c:ptCount val="1"/>
                <c:pt idx="0">
                  <c:v>Enig %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hovedsektor!$AE$137:$AE$143</c:f>
              <c:strCache>
                <c:ptCount val="7"/>
                <c:pt idx="0">
                  <c:v>Jeg får den nødvendige instruktion og oplæring i at undgå for store fysiske belastninger</c:v>
                </c:pt>
                <c:pt idx="1">
                  <c:v>Jeg har tid til at holde pauser i løbet af arbejdsdagen</c:v>
                </c:pt>
                <c:pt idx="2">
                  <c:v>Jeg har mulighed for at variere mellem forskellige fysiske opgaver i løbet af arbejdsdagen</c:v>
                </c:pt>
                <c:pt idx="3">
                  <c:v>Min arbejdsplads er indrettet på en fornuftig måde, så den passer til mig og mine arbejdsopgaver</c:v>
                </c:pt>
                <c:pt idx="4">
                  <c:v>Jeg har de nødvendige hjælpemidler til rådighed, så jeg kan undgå for store fysiske belastninger</c:v>
                </c:pt>
                <c:pt idx="5">
                  <c:v>Jeg får grundig oplæring og instruktion i brugen af hjælpemidler</c:v>
                </c:pt>
                <c:pt idx="6">
                  <c:v>Jeg bruger hjælpermidlerne, når det er nødvendigt</c:v>
                </c:pt>
              </c:strCache>
            </c:strRef>
          </c:cat>
          <c:val>
            <c:numRef>
              <c:f>'Ark3'!$BL$32:$BL$38</c:f>
              <c:numCache>
                <c:formatCode>0%</c:formatCode>
                <c:ptCount val="7"/>
                <c:pt idx="0">
                  <c:v>0.62745098039215685</c:v>
                </c:pt>
                <c:pt idx="1">
                  <c:v>0.88805970149253732</c:v>
                </c:pt>
                <c:pt idx="2">
                  <c:v>0.8571428571428571</c:v>
                </c:pt>
                <c:pt idx="3">
                  <c:v>0.72093023255813948</c:v>
                </c:pt>
                <c:pt idx="4">
                  <c:v>0.78448275862068961</c:v>
                </c:pt>
                <c:pt idx="5">
                  <c:v>0.65909090909090906</c:v>
                </c:pt>
                <c:pt idx="6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49-4FFA-9F2D-52A8450FC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100"/>
        <c:axId val="612153096"/>
        <c:axId val="612155064"/>
      </c:barChart>
      <c:catAx>
        <c:axId val="6121530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da-DK"/>
          </a:p>
        </c:txPr>
        <c:crossAx val="612155064"/>
        <c:crosses val="autoZero"/>
        <c:auto val="1"/>
        <c:lblAlgn val="ctr"/>
        <c:lblOffset val="100"/>
        <c:tickMarkSkip val="1"/>
        <c:noMultiLvlLbl val="0"/>
      </c:catAx>
      <c:valAx>
        <c:axId val="61215506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15309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a-DK" sz="1600" b="1" i="0" u="none" strike="noStrike" baseline="0" dirty="0">
                <a:solidFill>
                  <a:schemeClr val="accent1"/>
                </a:solidFill>
                <a:effectLst/>
              </a:rPr>
              <a:t>Sidder du – opdelt på sektor</a:t>
            </a:r>
            <a:endParaRPr lang="da-DK" sz="1600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1.008217213649929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'Ark1'!$BY$5</c:f>
              <c:strCache>
                <c:ptCount val="1"/>
                <c:pt idx="0">
                  <c:v>Sjældent og aldrig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'Ark1'!$BX$6:$BX$12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'Ark1'!$BY$6:$BY$12</c:f>
              <c:numCache>
                <c:formatCode>0%</c:formatCode>
                <c:ptCount val="7"/>
                <c:pt idx="0">
                  <c:v>0.63882063882063878</c:v>
                </c:pt>
                <c:pt idx="1">
                  <c:v>0.76484375000000004</c:v>
                </c:pt>
                <c:pt idx="2">
                  <c:v>0.77108433734939763</c:v>
                </c:pt>
                <c:pt idx="3">
                  <c:v>0.7438692098092643</c:v>
                </c:pt>
                <c:pt idx="4">
                  <c:v>0.73809523809523814</c:v>
                </c:pt>
                <c:pt idx="5">
                  <c:v>4.7761194029850747E-2</c:v>
                </c:pt>
                <c:pt idx="6">
                  <c:v>0.42261904761904762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C-CE45-AC9F-0F9B78BDEBA1}"/>
            </c:ext>
          </c:extLst>
        </c:ser>
        <c:ser>
          <c:idx val="1"/>
          <c:order val="1"/>
          <c:tx>
            <c:strRef>
              <c:f>'Ark1'!$BZ$5</c:f>
              <c:strCache>
                <c:ptCount val="1"/>
                <c:pt idx="0">
                  <c:v>ca. 1/4 del af tiden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'Ark1'!$BX$6:$BX$12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'Ark1'!$BZ$6:$BZ$12</c:f>
              <c:numCache>
                <c:formatCode>0%</c:formatCode>
                <c:ptCount val="7"/>
                <c:pt idx="0">
                  <c:v>8.7223587223587223E-2</c:v>
                </c:pt>
                <c:pt idx="1">
                  <c:v>7.4999999999999997E-2</c:v>
                </c:pt>
                <c:pt idx="2">
                  <c:v>4.2168674698795178E-2</c:v>
                </c:pt>
                <c:pt idx="3">
                  <c:v>0.11171662125340599</c:v>
                </c:pt>
                <c:pt idx="4">
                  <c:v>0.12698412698412698</c:v>
                </c:pt>
                <c:pt idx="5">
                  <c:v>3.5820895522388062E-2</c:v>
                </c:pt>
                <c:pt idx="6">
                  <c:v>0.24404761904761904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8C-CE45-AC9F-0F9B78BDEBA1}"/>
            </c:ext>
          </c:extLst>
        </c:ser>
        <c:ser>
          <c:idx val="2"/>
          <c:order val="2"/>
          <c:tx>
            <c:strRef>
              <c:f>'Ark1'!$CA$5</c:f>
              <c:strCache>
                <c:ptCount val="1"/>
                <c:pt idx="0">
                  <c:v>ca. 1/2 del af tiden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'Ark1'!$BX$6:$BX$12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'Ark1'!$CA$6:$CA$12</c:f>
              <c:numCache>
                <c:formatCode>0%</c:formatCode>
                <c:ptCount val="7"/>
                <c:pt idx="0">
                  <c:v>8.230958230958231E-2</c:v>
                </c:pt>
                <c:pt idx="1">
                  <c:v>4.6875E-2</c:v>
                </c:pt>
                <c:pt idx="2">
                  <c:v>8.4337349397590355E-2</c:v>
                </c:pt>
                <c:pt idx="3">
                  <c:v>6.2670299727520432E-2</c:v>
                </c:pt>
                <c:pt idx="4">
                  <c:v>7.9365079365079361E-2</c:v>
                </c:pt>
                <c:pt idx="5">
                  <c:v>0.19402985074626866</c:v>
                </c:pt>
                <c:pt idx="6">
                  <c:v>0.17261904761904762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8C-CE45-AC9F-0F9B78BDEBA1}"/>
            </c:ext>
          </c:extLst>
        </c:ser>
        <c:ser>
          <c:idx val="3"/>
          <c:order val="3"/>
          <c:tx>
            <c:strRef>
              <c:f>'Ark1'!$CB$5</c:f>
              <c:strCache>
                <c:ptCount val="1"/>
                <c:pt idx="0">
                  <c:v>ca. 3/4 del af tiden og næsten hele tiden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'Ark1'!$BX$6:$BX$12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'Ark1'!$CB$6:$CB$12</c:f>
              <c:numCache>
                <c:formatCode>0%</c:formatCode>
                <c:ptCount val="7"/>
                <c:pt idx="0">
                  <c:v>0.19164619164619165</c:v>
                </c:pt>
                <c:pt idx="1">
                  <c:v>0.11328125</c:v>
                </c:pt>
                <c:pt idx="2">
                  <c:v>0.10240963855421686</c:v>
                </c:pt>
                <c:pt idx="3">
                  <c:v>8.1743869209809264E-2</c:v>
                </c:pt>
                <c:pt idx="4">
                  <c:v>5.5555555555555552E-2</c:v>
                </c:pt>
                <c:pt idx="5">
                  <c:v>0.72238805970149256</c:v>
                </c:pt>
                <c:pt idx="6">
                  <c:v>0.16071428571428573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8C-CE45-AC9F-0F9B78BDE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196960"/>
        <c:axId val="463198928"/>
      </c:barChart>
      <c:catAx>
        <c:axId val="46319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8928"/>
        <c:crosses val="autoZero"/>
        <c:auto val="1"/>
        <c:lblAlgn val="ctr"/>
        <c:lblOffset val="100"/>
        <c:noMultiLvlLbl val="0"/>
      </c:catAx>
      <c:valAx>
        <c:axId val="4631989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a-DK" sz="1800" b="1" i="0" u="none" strike="noStrike" baseline="0" dirty="0">
                <a:solidFill>
                  <a:schemeClr val="accent1"/>
                </a:solidFill>
                <a:effectLst/>
              </a:rPr>
              <a:t>Går eller står – opdelt på sektor?</a:t>
            </a:r>
            <a:endParaRPr lang="da-DK" sz="1800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1.0311997701744346E-2"/>
          <c:y val="2.0987654320987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'Ark1'!$BY$5</c:f>
              <c:strCache>
                <c:ptCount val="1"/>
                <c:pt idx="0">
                  <c:v>Sjældent og aldrig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'Ark1'!$BX$21:$BX$27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'Ark1'!$BY$21:$BY$27</c:f>
              <c:numCache>
                <c:formatCode>0%</c:formatCode>
                <c:ptCount val="7"/>
                <c:pt idx="0">
                  <c:v>8.1490581490581485E-2</c:v>
                </c:pt>
                <c:pt idx="1">
                  <c:v>4.6875E-2</c:v>
                </c:pt>
                <c:pt idx="2">
                  <c:v>6.6265060240963861E-2</c:v>
                </c:pt>
                <c:pt idx="3">
                  <c:v>2.9972752043596729E-2</c:v>
                </c:pt>
                <c:pt idx="4">
                  <c:v>2.3809523809523808E-2</c:v>
                </c:pt>
                <c:pt idx="5">
                  <c:v>0.31044776119402984</c:v>
                </c:pt>
                <c:pt idx="6">
                  <c:v>5.9523809523809521E-2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0B-C44A-B4A1-A5B2D7E2AB50}"/>
            </c:ext>
          </c:extLst>
        </c:ser>
        <c:ser>
          <c:idx val="1"/>
          <c:order val="1"/>
          <c:tx>
            <c:strRef>
              <c:f>'Ark1'!$BZ$5</c:f>
              <c:strCache>
                <c:ptCount val="1"/>
                <c:pt idx="0">
                  <c:v>ca. 1/4 del af tiden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'Ark1'!$BX$21:$BX$27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'Ark1'!$BZ$21:$BZ$27</c:f>
              <c:numCache>
                <c:formatCode>0%</c:formatCode>
                <c:ptCount val="7"/>
                <c:pt idx="0">
                  <c:v>0.10851760851760851</c:v>
                </c:pt>
                <c:pt idx="1">
                  <c:v>5.5468749999999997E-2</c:v>
                </c:pt>
                <c:pt idx="2">
                  <c:v>5.4216867469879519E-2</c:v>
                </c:pt>
                <c:pt idx="3">
                  <c:v>5.1771117166212535E-2</c:v>
                </c:pt>
                <c:pt idx="4">
                  <c:v>6.3492063492063489E-2</c:v>
                </c:pt>
                <c:pt idx="5">
                  <c:v>0.40597014925373132</c:v>
                </c:pt>
                <c:pt idx="6">
                  <c:v>0.13095238095238096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0B-C44A-B4A1-A5B2D7E2AB50}"/>
            </c:ext>
          </c:extLst>
        </c:ser>
        <c:ser>
          <c:idx val="2"/>
          <c:order val="2"/>
          <c:tx>
            <c:strRef>
              <c:f>'Ark1'!$CA$5</c:f>
              <c:strCache>
                <c:ptCount val="1"/>
                <c:pt idx="0">
                  <c:v>ca. 1/2 del af tiden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'Ark1'!$BX$21:$BX$27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'Ark1'!$CA$21:$CA$27</c:f>
              <c:numCache>
                <c:formatCode>0%</c:formatCode>
                <c:ptCount val="7"/>
                <c:pt idx="0">
                  <c:v>9.90990990990991E-2</c:v>
                </c:pt>
                <c:pt idx="1">
                  <c:v>6.5625000000000003E-2</c:v>
                </c:pt>
                <c:pt idx="2">
                  <c:v>9.036144578313253E-2</c:v>
                </c:pt>
                <c:pt idx="3">
                  <c:v>7.6294277929155316E-2</c:v>
                </c:pt>
                <c:pt idx="4">
                  <c:v>8.7301587301587297E-2</c:v>
                </c:pt>
                <c:pt idx="5">
                  <c:v>0.18507462686567164</c:v>
                </c:pt>
                <c:pt idx="6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0B-C44A-B4A1-A5B2D7E2AB50}"/>
            </c:ext>
          </c:extLst>
        </c:ser>
        <c:ser>
          <c:idx val="3"/>
          <c:order val="3"/>
          <c:tx>
            <c:strRef>
              <c:f>'Ark1'!$CB$5</c:f>
              <c:strCache>
                <c:ptCount val="1"/>
                <c:pt idx="0">
                  <c:v>ca. 3/4 del af tiden og næsten hele tiden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'Ark1'!$BX$21:$BX$27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'Ark1'!$CB$21:$CB$27</c:f>
              <c:numCache>
                <c:formatCode>0%</c:formatCode>
                <c:ptCount val="7"/>
                <c:pt idx="0">
                  <c:v>0.71089271089271089</c:v>
                </c:pt>
                <c:pt idx="1">
                  <c:v>0.83203125</c:v>
                </c:pt>
                <c:pt idx="2">
                  <c:v>0.78915662650602414</c:v>
                </c:pt>
                <c:pt idx="3">
                  <c:v>0.84196185286103542</c:v>
                </c:pt>
                <c:pt idx="4">
                  <c:v>0.82539682539682535</c:v>
                </c:pt>
                <c:pt idx="5">
                  <c:v>9.8507462686567168E-2</c:v>
                </c:pt>
                <c:pt idx="6">
                  <c:v>0.55952380952380953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0B-C44A-B4A1-A5B2D7E2A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196960"/>
        <c:axId val="463198928"/>
      </c:barChart>
      <c:catAx>
        <c:axId val="46319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8928"/>
        <c:crosses val="autoZero"/>
        <c:auto val="1"/>
        <c:lblAlgn val="ctr"/>
        <c:lblOffset val="100"/>
        <c:noMultiLvlLbl val="0"/>
      </c:catAx>
      <c:valAx>
        <c:axId val="4631989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a-DK" sz="1800" b="1" i="0" u="none" strike="noStrike" baseline="0" dirty="0">
                <a:solidFill>
                  <a:schemeClr val="accent1"/>
                </a:solidFill>
                <a:effectLst/>
              </a:rPr>
              <a:t>Arbejder du med ryggen vredet eller foroverbøjet – opdelt på sektor?</a:t>
            </a:r>
            <a:endParaRPr lang="da-DK" sz="1800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1.9225929452098719E-2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'Ark1'!$BY$5</c:f>
              <c:strCache>
                <c:ptCount val="1"/>
                <c:pt idx="0">
                  <c:v>Sjældent og aldrig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'Ark1'!$BX$36:$BX$42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'Ark1'!$BY$36:$BY$42</c:f>
              <c:numCache>
                <c:formatCode>0%</c:formatCode>
                <c:ptCount val="7"/>
                <c:pt idx="0">
                  <c:v>0.36281736281736282</c:v>
                </c:pt>
                <c:pt idx="1">
                  <c:v>0.27656249999999999</c:v>
                </c:pt>
                <c:pt idx="2">
                  <c:v>0.24096385542168675</c:v>
                </c:pt>
                <c:pt idx="3">
                  <c:v>0.25340599455040874</c:v>
                </c:pt>
                <c:pt idx="4">
                  <c:v>0.34920634920634919</c:v>
                </c:pt>
                <c:pt idx="5">
                  <c:v>0.80597014925373134</c:v>
                </c:pt>
                <c:pt idx="6">
                  <c:v>0.50595238095238093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26-5A4D-A7F8-141C84198C2F}"/>
            </c:ext>
          </c:extLst>
        </c:ser>
        <c:ser>
          <c:idx val="1"/>
          <c:order val="1"/>
          <c:tx>
            <c:strRef>
              <c:f>'Ark1'!$BZ$5</c:f>
              <c:strCache>
                <c:ptCount val="1"/>
                <c:pt idx="0">
                  <c:v>ca. 1/4 del af tiden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'Ark1'!$BX$36:$BX$42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'Ark1'!$BZ$36:$BZ$42</c:f>
              <c:numCache>
                <c:formatCode>0%</c:formatCode>
                <c:ptCount val="7"/>
                <c:pt idx="0">
                  <c:v>0.13841113841113842</c:v>
                </c:pt>
                <c:pt idx="1">
                  <c:v>0.13750000000000001</c:v>
                </c:pt>
                <c:pt idx="2">
                  <c:v>0.14457831325301204</c:v>
                </c:pt>
                <c:pt idx="3">
                  <c:v>0.1444141689373297</c:v>
                </c:pt>
                <c:pt idx="4">
                  <c:v>0.16666666666666666</c:v>
                </c:pt>
                <c:pt idx="5">
                  <c:v>6.2686567164179099E-2</c:v>
                </c:pt>
                <c:pt idx="6">
                  <c:v>0.25595238095238093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26-5A4D-A7F8-141C84198C2F}"/>
            </c:ext>
          </c:extLst>
        </c:ser>
        <c:ser>
          <c:idx val="2"/>
          <c:order val="2"/>
          <c:tx>
            <c:strRef>
              <c:f>'Ark1'!$CA$5</c:f>
              <c:strCache>
                <c:ptCount val="1"/>
                <c:pt idx="0">
                  <c:v>ca. 1/2 del af tiden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'Ark1'!$BX$36:$BX$42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'Ark1'!$CA$36:$CA$42</c:f>
              <c:numCache>
                <c:formatCode>0%</c:formatCode>
                <c:ptCount val="7"/>
                <c:pt idx="0">
                  <c:v>0.15356265356265356</c:v>
                </c:pt>
                <c:pt idx="1">
                  <c:v>0.16796875</c:v>
                </c:pt>
                <c:pt idx="2">
                  <c:v>0.1746987951807229</c:v>
                </c:pt>
                <c:pt idx="3">
                  <c:v>0.15803814713896458</c:v>
                </c:pt>
                <c:pt idx="4">
                  <c:v>0.22222222222222221</c:v>
                </c:pt>
                <c:pt idx="5">
                  <c:v>6.8656716417910449E-2</c:v>
                </c:pt>
                <c:pt idx="6">
                  <c:v>0.13095238095238096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26-5A4D-A7F8-141C84198C2F}"/>
            </c:ext>
          </c:extLst>
        </c:ser>
        <c:ser>
          <c:idx val="3"/>
          <c:order val="3"/>
          <c:tx>
            <c:strRef>
              <c:f>'Ark1'!$CB$5</c:f>
              <c:strCache>
                <c:ptCount val="1"/>
                <c:pt idx="0">
                  <c:v>ca. 3/4 del af tiden og næsten hele tiden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'Ark1'!$BX$36:$BX$42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'Ark1'!$CB$36:$CB$42</c:f>
              <c:numCache>
                <c:formatCode>0%</c:formatCode>
                <c:ptCount val="7"/>
                <c:pt idx="0">
                  <c:v>0.34479934479934482</c:v>
                </c:pt>
                <c:pt idx="1">
                  <c:v>0.41796875</c:v>
                </c:pt>
                <c:pt idx="2">
                  <c:v>0.43975903614457829</c:v>
                </c:pt>
                <c:pt idx="3">
                  <c:v>0.44414168937329701</c:v>
                </c:pt>
                <c:pt idx="4">
                  <c:v>0.26190476190476192</c:v>
                </c:pt>
                <c:pt idx="5">
                  <c:v>6.2686567164179099E-2</c:v>
                </c:pt>
                <c:pt idx="6">
                  <c:v>0.10714285714285714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26-5A4D-A7F8-141C84198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196960"/>
        <c:axId val="463198928"/>
      </c:barChart>
      <c:catAx>
        <c:axId val="46319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8928"/>
        <c:crosses val="autoZero"/>
        <c:auto val="1"/>
        <c:lblAlgn val="ctr"/>
        <c:lblOffset val="100"/>
        <c:noMultiLvlLbl val="0"/>
      </c:catAx>
      <c:valAx>
        <c:axId val="4631989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a-DK" sz="1800" b="1" i="0" u="none" strike="noStrike" baseline="0" dirty="0">
                <a:solidFill>
                  <a:schemeClr val="accent1"/>
                </a:solidFill>
                <a:effectLst/>
              </a:rPr>
              <a:t>Gør du gentagende armbevægelser – opdelt på sektor?</a:t>
            </a:r>
            <a:endParaRPr lang="da-DK" sz="1800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1.1418840511255303E-2"/>
          <c:y val="2.29941414878130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'Ark1'!$BY$5</c:f>
              <c:strCache>
                <c:ptCount val="1"/>
                <c:pt idx="0">
                  <c:v>Sjældent og aldrig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'Ark1'!$BX$51:$BX$57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'Ark1'!$BY$51:$BY$57</c:f>
              <c:numCache>
                <c:formatCode>0%</c:formatCode>
                <c:ptCount val="7"/>
                <c:pt idx="0">
                  <c:v>0.21785421785421785</c:v>
                </c:pt>
                <c:pt idx="1">
                  <c:v>0.14140625000000001</c:v>
                </c:pt>
                <c:pt idx="2">
                  <c:v>0.19879518072289157</c:v>
                </c:pt>
                <c:pt idx="3">
                  <c:v>0.18528610354223432</c:v>
                </c:pt>
                <c:pt idx="4">
                  <c:v>8.7301587301587297E-2</c:v>
                </c:pt>
                <c:pt idx="5">
                  <c:v>0.43283582089552236</c:v>
                </c:pt>
                <c:pt idx="6">
                  <c:v>0.55952380952380953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AA-1E4D-B2C1-30E8972B1AB6}"/>
            </c:ext>
          </c:extLst>
        </c:ser>
        <c:ser>
          <c:idx val="1"/>
          <c:order val="1"/>
          <c:tx>
            <c:strRef>
              <c:f>'Ark1'!$BZ$5</c:f>
              <c:strCache>
                <c:ptCount val="1"/>
                <c:pt idx="0">
                  <c:v>ca. 1/4 del af tiden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'Ark1'!$BX$51:$BX$57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'Ark1'!$BZ$51:$BZ$57</c:f>
              <c:numCache>
                <c:formatCode>0%</c:formatCode>
                <c:ptCount val="7"/>
                <c:pt idx="0">
                  <c:v>9.2137592137592136E-2</c:v>
                </c:pt>
                <c:pt idx="1">
                  <c:v>6.8750000000000006E-2</c:v>
                </c:pt>
                <c:pt idx="2">
                  <c:v>9.036144578313253E-2</c:v>
                </c:pt>
                <c:pt idx="3">
                  <c:v>0.12806539509536785</c:v>
                </c:pt>
                <c:pt idx="4">
                  <c:v>3.968253968253968E-2</c:v>
                </c:pt>
                <c:pt idx="5">
                  <c:v>0.11343283582089553</c:v>
                </c:pt>
                <c:pt idx="6">
                  <c:v>0.19047619047619047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AA-1E4D-B2C1-30E8972B1AB6}"/>
            </c:ext>
          </c:extLst>
        </c:ser>
        <c:ser>
          <c:idx val="2"/>
          <c:order val="2"/>
          <c:tx>
            <c:strRef>
              <c:f>'Ark1'!$CA$5</c:f>
              <c:strCache>
                <c:ptCount val="1"/>
                <c:pt idx="0">
                  <c:v>ca. 1/2 del af tiden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'Ark1'!$BX$51:$BX$57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'Ark1'!$CA$51:$CA$57</c:f>
              <c:numCache>
                <c:formatCode>0%</c:formatCode>
                <c:ptCount val="7"/>
                <c:pt idx="0">
                  <c:v>0.10851760851760851</c:v>
                </c:pt>
                <c:pt idx="1">
                  <c:v>0.10625</c:v>
                </c:pt>
                <c:pt idx="2">
                  <c:v>4.2168674698795178E-2</c:v>
                </c:pt>
                <c:pt idx="3">
                  <c:v>9.8092643051771122E-2</c:v>
                </c:pt>
                <c:pt idx="4">
                  <c:v>0.18253968253968253</c:v>
                </c:pt>
                <c:pt idx="5">
                  <c:v>0.14029850746268657</c:v>
                </c:pt>
                <c:pt idx="6">
                  <c:v>9.5238095238095233E-2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AA-1E4D-B2C1-30E8972B1AB6}"/>
            </c:ext>
          </c:extLst>
        </c:ser>
        <c:ser>
          <c:idx val="3"/>
          <c:order val="3"/>
          <c:tx>
            <c:strRef>
              <c:f>'Ark1'!$CB$5</c:f>
              <c:strCache>
                <c:ptCount val="1"/>
                <c:pt idx="0">
                  <c:v>ca. 3/4 del af tiden og næsten hele tiden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'Ark1'!$BX$51:$BX$57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'Ark1'!$CB$51:$CB$57</c:f>
              <c:numCache>
                <c:formatCode>0%</c:formatCode>
                <c:ptCount val="7"/>
                <c:pt idx="0">
                  <c:v>0.58108108108108103</c:v>
                </c:pt>
                <c:pt idx="1">
                  <c:v>0.68359375</c:v>
                </c:pt>
                <c:pt idx="2">
                  <c:v>0.66867469879518071</c:v>
                </c:pt>
                <c:pt idx="3">
                  <c:v>0.58855585831062673</c:v>
                </c:pt>
                <c:pt idx="4">
                  <c:v>0.69047619047619047</c:v>
                </c:pt>
                <c:pt idx="5">
                  <c:v>0.31343283582089554</c:v>
                </c:pt>
                <c:pt idx="6">
                  <c:v>0.15476190476190477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AA-1E4D-B2C1-30E8972B1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196960"/>
        <c:axId val="463198928"/>
      </c:barChart>
      <c:catAx>
        <c:axId val="46319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8928"/>
        <c:crosses val="autoZero"/>
        <c:auto val="1"/>
        <c:lblAlgn val="ctr"/>
        <c:lblOffset val="100"/>
        <c:noMultiLvlLbl val="0"/>
      </c:catAx>
      <c:valAx>
        <c:axId val="4631989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a-DK" sz="1800" b="1" i="0" u="none" strike="noStrike" baseline="0" dirty="0">
                <a:solidFill>
                  <a:schemeClr val="accent1"/>
                </a:solidFill>
                <a:effectLst/>
              </a:rPr>
              <a:t>Har du armene løftet i eller over skulderhøjde – opdelt på sektor?</a:t>
            </a:r>
            <a:endParaRPr lang="da-DK" sz="1800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1.4122638530445954E-2"/>
          <c:y val="8.36373635255871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'Ark1'!$BY$5</c:f>
              <c:strCache>
                <c:ptCount val="1"/>
                <c:pt idx="0">
                  <c:v>Sjældent og aldrig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'Ark1'!$BX$66:$BX$72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'Ark1'!$BY$66:$BY$72</c:f>
              <c:numCache>
                <c:formatCode>0%</c:formatCode>
                <c:ptCount val="7"/>
                <c:pt idx="0">
                  <c:v>0.56961506961506958</c:v>
                </c:pt>
                <c:pt idx="1">
                  <c:v>0.46171875000000001</c:v>
                </c:pt>
                <c:pt idx="2">
                  <c:v>0.53012048192771088</c:v>
                </c:pt>
                <c:pt idx="3">
                  <c:v>0.52043596730245234</c:v>
                </c:pt>
                <c:pt idx="4">
                  <c:v>0.61904761904761907</c:v>
                </c:pt>
                <c:pt idx="5">
                  <c:v>0.9791044776119403</c:v>
                </c:pt>
                <c:pt idx="6">
                  <c:v>0.69047619047619047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AC-F54F-AF4A-6B3683C4F62F}"/>
            </c:ext>
          </c:extLst>
        </c:ser>
        <c:ser>
          <c:idx val="1"/>
          <c:order val="1"/>
          <c:tx>
            <c:strRef>
              <c:f>'Ark1'!$BZ$5</c:f>
              <c:strCache>
                <c:ptCount val="1"/>
                <c:pt idx="0">
                  <c:v>ca. 1/4 del af tiden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'Ark1'!$BX$66:$BX$72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'Ark1'!$BZ$66:$BZ$72</c:f>
              <c:numCache>
                <c:formatCode>0%</c:formatCode>
                <c:ptCount val="7"/>
                <c:pt idx="0">
                  <c:v>0.16666666666666666</c:v>
                </c:pt>
                <c:pt idx="1">
                  <c:v>0.1953125</c:v>
                </c:pt>
                <c:pt idx="2">
                  <c:v>0.18674698795180722</c:v>
                </c:pt>
                <c:pt idx="3">
                  <c:v>0.17983651226158037</c:v>
                </c:pt>
                <c:pt idx="4">
                  <c:v>0.17460317460317459</c:v>
                </c:pt>
                <c:pt idx="5">
                  <c:v>1.1940298507462687E-2</c:v>
                </c:pt>
                <c:pt idx="6">
                  <c:v>0.20238095238095238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AC-F54F-AF4A-6B3683C4F62F}"/>
            </c:ext>
          </c:extLst>
        </c:ser>
        <c:ser>
          <c:idx val="2"/>
          <c:order val="2"/>
          <c:tx>
            <c:strRef>
              <c:f>'Ark1'!$CA$5</c:f>
              <c:strCache>
                <c:ptCount val="1"/>
                <c:pt idx="0">
                  <c:v>ca. 1/2 del af tiden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'Ark1'!$BX$66:$BX$72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'Ark1'!$CA$66:$CA$72</c:f>
              <c:numCache>
                <c:formatCode>0%</c:formatCode>
                <c:ptCount val="7"/>
                <c:pt idx="0">
                  <c:v>0.1122031122031122</c:v>
                </c:pt>
                <c:pt idx="1">
                  <c:v>0.14218749999999999</c:v>
                </c:pt>
                <c:pt idx="2">
                  <c:v>0.13855421686746988</c:v>
                </c:pt>
                <c:pt idx="3">
                  <c:v>0.12534059945504086</c:v>
                </c:pt>
                <c:pt idx="4">
                  <c:v>8.7301587301587297E-2</c:v>
                </c:pt>
                <c:pt idx="5">
                  <c:v>0</c:v>
                </c:pt>
                <c:pt idx="6">
                  <c:v>7.1428571428571425E-2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AC-F54F-AF4A-6B3683C4F62F}"/>
            </c:ext>
          </c:extLst>
        </c:ser>
        <c:ser>
          <c:idx val="3"/>
          <c:order val="3"/>
          <c:tx>
            <c:strRef>
              <c:f>'Ark1'!$CB$5</c:f>
              <c:strCache>
                <c:ptCount val="1"/>
                <c:pt idx="0">
                  <c:v>ca. 3/4 del af tiden og næsten hele tiden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'Ark1'!$BX$66:$BX$72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'Ark1'!$CB$66:$CB$72</c:f>
              <c:numCache>
                <c:formatCode>0%</c:formatCode>
                <c:ptCount val="7"/>
                <c:pt idx="0">
                  <c:v>0.15110565110565111</c:v>
                </c:pt>
                <c:pt idx="1">
                  <c:v>0.20078124999999999</c:v>
                </c:pt>
                <c:pt idx="2">
                  <c:v>0.14457831325301204</c:v>
                </c:pt>
                <c:pt idx="3">
                  <c:v>0.17438692098092642</c:v>
                </c:pt>
                <c:pt idx="4">
                  <c:v>0.11904761904761904</c:v>
                </c:pt>
                <c:pt idx="5">
                  <c:v>8.9552238805970154E-3</c:v>
                </c:pt>
                <c:pt idx="6">
                  <c:v>3.5714285714285712E-2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AC-F54F-AF4A-6B3683C4F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196960"/>
        <c:axId val="463198928"/>
      </c:barChart>
      <c:catAx>
        <c:axId val="46319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8928"/>
        <c:crosses val="autoZero"/>
        <c:auto val="1"/>
        <c:lblAlgn val="ctr"/>
        <c:lblOffset val="100"/>
        <c:noMultiLvlLbl val="0"/>
      </c:catAx>
      <c:valAx>
        <c:axId val="4631989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a-DK" sz="1800" b="1" i="0" u="none" strike="noStrike" baseline="0" dirty="0">
                <a:solidFill>
                  <a:schemeClr val="accent1"/>
                </a:solidFill>
                <a:effectLst/>
              </a:rPr>
              <a:t>Sidder du på hug eller ligger på knæ – opdelt på sektor </a:t>
            </a:r>
            <a:endParaRPr lang="da-DK" sz="1800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8.5137219056552679E-3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'Ark1'!$BY$5</c:f>
              <c:strCache>
                <c:ptCount val="1"/>
                <c:pt idx="0">
                  <c:v>Sjældent og aldrig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'Ark1'!$BX$81:$BX$87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'Ark1'!$BY$81:$BY$87</c:f>
              <c:numCache>
                <c:formatCode>0%</c:formatCode>
                <c:ptCount val="7"/>
                <c:pt idx="0">
                  <c:v>0.88493038493038489</c:v>
                </c:pt>
                <c:pt idx="1">
                  <c:v>0.90468749999999998</c:v>
                </c:pt>
                <c:pt idx="2">
                  <c:v>0.92771084337349397</c:v>
                </c:pt>
                <c:pt idx="3">
                  <c:v>0.89645776566757496</c:v>
                </c:pt>
                <c:pt idx="4">
                  <c:v>0.92063492063492058</c:v>
                </c:pt>
                <c:pt idx="5">
                  <c:v>0.9761194029850746</c:v>
                </c:pt>
                <c:pt idx="6">
                  <c:v>0.4642857142857143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51-3E4A-8FE1-A2770A71E16E}"/>
            </c:ext>
          </c:extLst>
        </c:ser>
        <c:ser>
          <c:idx val="1"/>
          <c:order val="1"/>
          <c:tx>
            <c:strRef>
              <c:f>'Ark1'!$BZ$5</c:f>
              <c:strCache>
                <c:ptCount val="1"/>
                <c:pt idx="0">
                  <c:v>ca. 1/4 del af tiden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'Ark1'!$BX$81:$BX$87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'Ark1'!$BZ$81:$BZ$87</c:f>
              <c:numCache>
                <c:formatCode>0%</c:formatCode>
                <c:ptCount val="7"/>
                <c:pt idx="0">
                  <c:v>6.5110565110565108E-2</c:v>
                </c:pt>
                <c:pt idx="1">
                  <c:v>4.8437500000000001E-2</c:v>
                </c:pt>
                <c:pt idx="2">
                  <c:v>4.8192771084337352E-2</c:v>
                </c:pt>
                <c:pt idx="3">
                  <c:v>6.5395095367847406E-2</c:v>
                </c:pt>
                <c:pt idx="4">
                  <c:v>3.968253968253968E-2</c:v>
                </c:pt>
                <c:pt idx="5">
                  <c:v>1.7910447761194031E-2</c:v>
                </c:pt>
                <c:pt idx="6">
                  <c:v>0.32142857142857145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51-3E4A-8FE1-A2770A71E16E}"/>
            </c:ext>
          </c:extLst>
        </c:ser>
        <c:ser>
          <c:idx val="2"/>
          <c:order val="2"/>
          <c:tx>
            <c:strRef>
              <c:f>'Ark1'!$CA$5</c:f>
              <c:strCache>
                <c:ptCount val="1"/>
                <c:pt idx="0">
                  <c:v>ca. 1/2 del af tiden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'Ark1'!$BX$81:$BX$87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'Ark1'!$CA$81:$CA$87</c:f>
              <c:numCache>
                <c:formatCode>0%</c:formatCode>
                <c:ptCount val="7"/>
                <c:pt idx="0">
                  <c:v>2.1703521703521703E-2</c:v>
                </c:pt>
                <c:pt idx="1">
                  <c:v>1.328125E-2</c:v>
                </c:pt>
                <c:pt idx="2">
                  <c:v>2.4096385542168676E-2</c:v>
                </c:pt>
                <c:pt idx="3">
                  <c:v>1.3623978201634877E-2</c:v>
                </c:pt>
                <c:pt idx="4">
                  <c:v>3.968253968253968E-2</c:v>
                </c:pt>
                <c:pt idx="5">
                  <c:v>5.9701492537313433E-3</c:v>
                </c:pt>
                <c:pt idx="6">
                  <c:v>0.11904761904761904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51-3E4A-8FE1-A2770A71E16E}"/>
            </c:ext>
          </c:extLst>
        </c:ser>
        <c:ser>
          <c:idx val="3"/>
          <c:order val="3"/>
          <c:tx>
            <c:strRef>
              <c:f>'Ark1'!$CB$5</c:f>
              <c:strCache>
                <c:ptCount val="1"/>
                <c:pt idx="0">
                  <c:v>ca. 3/4 del af tiden og næsten hele tiden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'Ark1'!$BX$81:$BX$87</c:f>
              <c:strCache>
                <c:ptCount val="7"/>
                <c:pt idx="0">
                  <c:v>Alle hovedsektorer N=2442</c:v>
                </c:pt>
                <c:pt idx="1">
                  <c:v>Svinesektor N=1280</c:v>
                </c:pt>
                <c:pt idx="2">
                  <c:v>Kreatur N=166</c:v>
                </c:pt>
                <c:pt idx="3">
                  <c:v>Forædling N=367</c:v>
                </c:pt>
                <c:pt idx="4">
                  <c:v>Tarm forarbejdning N=126</c:v>
                </c:pt>
                <c:pt idx="5">
                  <c:v>Kontor N=335</c:v>
                </c:pt>
                <c:pt idx="6">
                  <c:v>Teknisk afd.  N=168</c:v>
                </c:pt>
              </c:strCache>
            </c:strRef>
          </c:cat>
          <c:val>
            <c:numRef>
              <c:f>'Ark1'!$CB$81:$CB$87</c:f>
              <c:numCache>
                <c:formatCode>0%</c:formatCode>
                <c:ptCount val="7"/>
                <c:pt idx="0">
                  <c:v>2.7846027846027847E-2</c:v>
                </c:pt>
                <c:pt idx="1">
                  <c:v>3.3593749999999999E-2</c:v>
                </c:pt>
                <c:pt idx="2">
                  <c:v>0</c:v>
                </c:pt>
                <c:pt idx="3">
                  <c:v>2.4523160762942781E-2</c:v>
                </c:pt>
                <c:pt idx="4">
                  <c:v>0</c:v>
                </c:pt>
                <c:pt idx="5">
                  <c:v>0</c:v>
                </c:pt>
                <c:pt idx="6">
                  <c:v>9.5238095238095233E-2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51-3E4A-8FE1-A2770A71E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196960"/>
        <c:axId val="463198928"/>
      </c:barChart>
      <c:catAx>
        <c:axId val="46319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8928"/>
        <c:crosses val="autoZero"/>
        <c:auto val="1"/>
        <c:lblAlgn val="ctr"/>
        <c:lblOffset val="100"/>
        <c:noMultiLvlLbl val="0"/>
      </c:catAx>
      <c:valAx>
        <c:axId val="4631989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19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7:51:2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14492-5FAC-854D-B30E-6A73F7E9DA65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34267-8039-7744-853F-7C1BF1525FB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656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Vi er </a:t>
            </a:r>
            <a:r>
              <a:rPr lang="en-US" sz="1200" dirty="0" err="1">
                <a:solidFill>
                  <a:schemeClr val="tx1"/>
                </a:solidFill>
              </a:rPr>
              <a:t>meget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kede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af</a:t>
            </a:r>
            <a:r>
              <a:rPr lang="en-US" sz="1200" dirty="0">
                <a:solidFill>
                  <a:schemeClr val="tx1"/>
                </a:solidFill>
              </a:rPr>
              <a:t>, I </a:t>
            </a:r>
            <a:r>
              <a:rPr lang="en-US" sz="1200" dirty="0" err="1">
                <a:solidFill>
                  <a:schemeClr val="tx1"/>
                </a:solidFill>
              </a:rPr>
              <a:t>først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får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svar</a:t>
            </a:r>
            <a:r>
              <a:rPr lang="en-US" sz="1200" dirty="0">
                <a:solidFill>
                  <a:schemeClr val="tx1"/>
                </a:solidFill>
              </a:rPr>
              <a:t> nu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34267-8039-7744-853F-7C1BF1525FB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926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34267-8039-7744-853F-7C1BF1525FB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5842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AH 2018. baggrund for at udtage branchen. Spinkelt grundlag – 193 respondenter heraf 78 fra svinekød og 14 fra andet kød (rest fisk og fjerkræ)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79AD9-6BCB-46A4-BF02-67D8FD8FED2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7568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79AD9-6BCB-46A4-BF02-67D8FD8FED2F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1277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B3B2A-91D5-7D40-8205-E99E65BE3370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150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839CB9E4-CC9B-2A42-8C9D-C1E667BDDEBC}"/>
              </a:ext>
            </a:extLst>
          </p:cNvPr>
          <p:cNvSpPr/>
          <p:nvPr userDrawn="1"/>
        </p:nvSpPr>
        <p:spPr>
          <a:xfrm>
            <a:off x="9330117" y="0"/>
            <a:ext cx="286188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Pladsholder til slidenummer 5">
            <a:extLst>
              <a:ext uri="{FF2B5EF4-FFF2-40B4-BE49-F238E27FC236}">
                <a16:creationId xmlns:a16="http://schemas.microsoft.com/office/drawing/2014/main" id="{A5246474-BB29-3E47-BFA8-A85B7B78E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464" y="6430314"/>
            <a:ext cx="974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D4CA8-83A2-4492-83E3-72DC4C1E96D2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4D32883F-D651-8F4E-B924-1299B85BC0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766" y="6384927"/>
            <a:ext cx="690676" cy="290231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4EF8E888-D0FF-AE46-AC45-6B62268827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594" y="6356350"/>
            <a:ext cx="1286036" cy="457258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D05B7F10-D3EA-0449-AC49-EBBC5524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7" t="11672" r="18117" b="26711"/>
          <a:stretch/>
        </p:blipFill>
        <p:spPr>
          <a:xfrm rot="436445">
            <a:off x="11229105" y="267416"/>
            <a:ext cx="716358" cy="9849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4" name="Titel 1">
            <a:extLst>
              <a:ext uri="{FF2B5EF4-FFF2-40B4-BE49-F238E27FC236}">
                <a16:creationId xmlns:a16="http://schemas.microsoft.com/office/drawing/2014/main" id="{14E9914A-44CB-1D47-9953-8A9E8A43A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5" name="Pladsholder til indhold 2">
            <a:extLst>
              <a:ext uri="{FF2B5EF4-FFF2-40B4-BE49-F238E27FC236}">
                <a16:creationId xmlns:a16="http://schemas.microsoft.com/office/drawing/2014/main" id="{5EA5954C-4F68-BC4F-9EF5-E55D1C0DC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6" name="Pladsholder til indhold 3">
            <a:extLst>
              <a:ext uri="{FF2B5EF4-FFF2-40B4-BE49-F238E27FC236}">
                <a16:creationId xmlns:a16="http://schemas.microsoft.com/office/drawing/2014/main" id="{4BB15DAD-F724-C244-BA30-41CAF7BAD95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27844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20489" y="6430314"/>
            <a:ext cx="1225924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667000" y="643031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4CA8-83A2-4492-83E3-72DC4C1E96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837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20489" y="6430314"/>
            <a:ext cx="1225924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667000" y="643031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4CA8-83A2-4492-83E3-72DC4C1E96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5845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2290" y="1628801"/>
            <a:ext cx="8243467" cy="432048"/>
          </a:xfrm>
        </p:spPr>
        <p:txBody>
          <a:bodyPr lIns="0" tIns="0" rIns="0" bIns="0" anchor="t">
            <a:normAutofit/>
          </a:bodyPr>
          <a:lstStyle>
            <a:lvl1pPr algn="l">
              <a:defRPr sz="2350" b="1">
                <a:solidFill>
                  <a:srgbClr val="333333"/>
                </a:solidFill>
              </a:defRPr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272290" y="2276872"/>
            <a:ext cx="8255682" cy="336192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1"/>
          </p:nvPr>
        </p:nvSpPr>
        <p:spPr>
          <a:xfrm>
            <a:off x="2272289" y="548928"/>
            <a:ext cx="8243406" cy="431800"/>
          </a:xfrm>
        </p:spPr>
        <p:txBody>
          <a:bodyPr lIns="0" tIns="0" rIns="0" bIns="0">
            <a:noAutofit/>
          </a:bodyPr>
          <a:lstStyle>
            <a:lvl1pPr>
              <a:buFontTx/>
              <a:buNone/>
              <a:defRPr sz="1600" b="1">
                <a:solidFill>
                  <a:srgbClr val="B2B2B2"/>
                </a:solidFill>
              </a:defRPr>
            </a:lvl1pPr>
            <a:lvl2pPr>
              <a:buFontTx/>
              <a:buNone/>
              <a:defRPr sz="1600" b="1">
                <a:solidFill>
                  <a:srgbClr val="B2B2B2"/>
                </a:solidFill>
              </a:defRPr>
            </a:lvl2pPr>
            <a:lvl3pPr>
              <a:buFontTx/>
              <a:buNone/>
              <a:defRPr sz="1600" b="1">
                <a:solidFill>
                  <a:srgbClr val="B2B2B2"/>
                </a:solidFill>
              </a:defRPr>
            </a:lvl3pPr>
            <a:lvl4pPr>
              <a:buFontTx/>
              <a:buNone/>
              <a:defRPr sz="1600" b="1">
                <a:solidFill>
                  <a:srgbClr val="B2B2B2"/>
                </a:solidFill>
              </a:defRPr>
            </a:lvl4pPr>
            <a:lvl5pPr>
              <a:buFontTx/>
              <a:buNone/>
              <a:defRPr sz="1600" b="1">
                <a:solidFill>
                  <a:srgbClr val="B2B2B2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63690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E1333-1FC3-59B1-6059-38CD6505D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E9BF588-B12E-2650-4572-33B136AB6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CBF2D5-7705-D1EA-FD6C-3FCF6B5B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1E63-4FA7-42E9-9851-43731EA2657C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3EF65E2-CFE7-3035-EBCE-BA8C6D83D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90C29F2-9748-7632-48A2-DD41C2E0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6977-9CB8-410B-955D-7D2E7B87272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6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0977-1911-4209-948D-9703745F91B0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7359-96CB-445E-9897-7115033C4F1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823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7D5313A3-79C3-8A48-BE4D-786C0DC012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16958"/>
            <a:ext cx="9144000" cy="531160"/>
          </a:xfrm>
        </p:spPr>
        <p:txBody>
          <a:bodyPr anchor="b">
            <a:noAutofit/>
          </a:bodyPr>
          <a:lstStyle>
            <a:lvl1pPr algn="ctr">
              <a:defRPr lang="da-DK" sz="4800" b="1" i="0" smtClean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 dirty="0">
                <a:effectLst/>
                <a:latin typeface="Frutiger LT Pro" panose="020B0602020204020204" pitchFamily="34" charset="77"/>
              </a:rPr>
              <a:t>SAU konference 2024</a:t>
            </a:r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2D60F83C-3780-6147-AE51-88FF39F60B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805774"/>
            <a:ext cx="9144000" cy="349622"/>
          </a:xfrm>
        </p:spPr>
        <p:txBody>
          <a:bodyPr>
            <a:noAutofit/>
          </a:bodyPr>
          <a:lstStyle>
            <a:lvl1pPr marL="0" indent="0" algn="ctr">
              <a:buNone/>
              <a:defRPr lang="da-DK" sz="3200" smtClean="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>
                <a:effectLst/>
                <a:latin typeface="Frutiger LT Pro" panose="020B0602020204020204" pitchFamily="34" charset="77"/>
              </a:rPr>
              <a:t>Fra prioritering til værdi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36A2FAE-DD76-1446-96C9-C7689FFF3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7" t="11672" r="18117" b="26711"/>
          <a:stretch/>
        </p:blipFill>
        <p:spPr>
          <a:xfrm rot="21226177">
            <a:off x="420785" y="5449915"/>
            <a:ext cx="841572" cy="1157161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A02B569-6E74-4246-98A2-E6FBAEC67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612" y="5802468"/>
            <a:ext cx="1075772" cy="45205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F3854D1-2104-DF47-9B35-6AF811C682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69" y="5688699"/>
            <a:ext cx="2003084" cy="712209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B46634E5-763A-4143-A2CB-2F15B09DBED3}"/>
              </a:ext>
            </a:extLst>
          </p:cNvPr>
          <p:cNvSpPr/>
          <p:nvPr userDrawn="1"/>
        </p:nvSpPr>
        <p:spPr>
          <a:xfrm>
            <a:off x="9330117" y="0"/>
            <a:ext cx="286188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102F6C27-3118-0941-BD61-66ABC79DDB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836" y="4432208"/>
            <a:ext cx="1805561" cy="251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9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20489" y="6430314"/>
            <a:ext cx="1225924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667000" y="643031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4CA8-83A2-4492-83E3-72DC4C1E96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96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307041" y="6443762"/>
            <a:ext cx="1010771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2328583" y="6443762"/>
            <a:ext cx="5605182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1317812" y="6443762"/>
            <a:ext cx="968188" cy="365125"/>
          </a:xfrm>
        </p:spPr>
        <p:txBody>
          <a:bodyPr/>
          <a:lstStyle>
            <a:lvl1pPr algn="l">
              <a:defRPr sz="1000"/>
            </a:lvl1pPr>
          </a:lstStyle>
          <a:p>
            <a:fld id="{AB5D4CA8-83A2-4492-83E3-72DC4C1E96D2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882E32D-8774-F440-AC80-0E5450F3B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532" y="158845"/>
            <a:ext cx="595738" cy="653908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823E310A-CEE0-FC4A-9696-F7CA46A844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333" y="6418283"/>
            <a:ext cx="662292" cy="256889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4F968FD4-64C0-A945-BC5A-6B82EFB83D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072" y="6387324"/>
            <a:ext cx="1120740" cy="3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9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320489" y="6430314"/>
            <a:ext cx="1225924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2667000" y="643031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4CA8-83A2-4492-83E3-72DC4C1E96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537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4CA8-83A2-4492-83E3-72DC4C1E96D2}" type="slidenum">
              <a:rPr lang="da-DK" smtClean="0"/>
              <a:t>‹#›</a:t>
            </a:fld>
            <a:endParaRPr lang="da-DK"/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4794FF5E-A9C9-B741-872C-0A345E72D77A}"/>
              </a:ext>
            </a:extLst>
          </p:cNvPr>
          <p:cNvSpPr txBox="1">
            <a:spLocks/>
          </p:cNvSpPr>
          <p:nvPr userDrawn="1"/>
        </p:nvSpPr>
        <p:spPr>
          <a:xfrm>
            <a:off x="175591" y="6430314"/>
            <a:ext cx="974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5D4CA8-83A2-4492-83E3-72DC4C1E96D2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9409CCD5-9A52-B44C-B5E0-E8AC906526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766" y="6337221"/>
            <a:ext cx="690676" cy="290231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1C0DFADD-7286-3143-8184-01A58038D3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594" y="6308644"/>
            <a:ext cx="1286036" cy="457258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C8ABD7B-8711-CE4A-B131-A37DE9722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7" t="11672" r="18117" b="26711"/>
          <a:stretch/>
        </p:blipFill>
        <p:spPr>
          <a:xfrm rot="436445">
            <a:off x="11229105" y="267416"/>
            <a:ext cx="716358" cy="984992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9697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afer med SAU ergono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09BCAE1-762D-C148-ABF3-1E6CD22CD20E}"/>
              </a:ext>
            </a:extLst>
          </p:cNvPr>
          <p:cNvSpPr/>
          <p:nvPr userDrawn="1"/>
        </p:nvSpPr>
        <p:spPr>
          <a:xfrm>
            <a:off x="310101" y="6390398"/>
            <a:ext cx="2012645" cy="256893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>
                <a:solidFill>
                  <a:schemeClr val="tx1"/>
                </a:solidFill>
              </a:rPr>
              <a:t>SAU ERGONOMI undersøgelse</a:t>
            </a:r>
          </a:p>
        </p:txBody>
      </p:sp>
    </p:spTree>
    <p:extLst>
      <p:ext uri="{BB962C8B-B14F-4D97-AF65-F5344CB8AC3E}">
        <p14:creationId xmlns:p14="http://schemas.microsoft.com/office/powerpoint/2010/main" val="632326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  <p15:guide id="2" pos="64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320489" y="6430314"/>
            <a:ext cx="1225924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2667000" y="643031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4CA8-83A2-4492-83E3-72DC4C1E96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563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320489" y="6430314"/>
            <a:ext cx="1225924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2667000" y="643031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4CA8-83A2-4492-83E3-72DC4C1E96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661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5195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5195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75591" y="6430314"/>
            <a:ext cx="974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D4CA8-83A2-4492-83E3-72DC4C1E96D2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62A9279-42FD-2A44-A50E-7941D300C0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766" y="6337221"/>
            <a:ext cx="690676" cy="290231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5252203-9867-354C-BBD3-D5445A01D1C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594" y="6308644"/>
            <a:ext cx="1286036" cy="457258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FFF0A0E9-D2FF-3F4C-9449-64A186669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7" t="11672" r="18117" b="26711"/>
          <a:stretch/>
        </p:blipFill>
        <p:spPr>
          <a:xfrm rot="436445">
            <a:off x="11229105" y="267416"/>
            <a:ext cx="716358" cy="984992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6799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t.dk/media/7321/national-overvaagning-arbejdsmiljoe-loenmodtagere.pdf" TargetMode="External"/><Relationship Id="rId4" Type="http://schemas.openxmlformats.org/officeDocument/2006/relationships/hyperlink" Target="https://nfa.dk/da/Arbejdsmiljoedata/Arbejdsmiljo-i-tal/Arbejdsmiljo-og-helbred-i-Danma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10" Type="http://schemas.openxmlformats.org/officeDocument/2006/relationships/image" Target="../media/image16.png"/><Relationship Id="rId4" Type="http://schemas.openxmlformats.org/officeDocument/2006/relationships/customXml" Target="../ink/ink1.xml"/><Relationship Id="rId9" Type="http://schemas.openxmlformats.org/officeDocument/2006/relationships/image" Target="../media/image4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SAU@baujordtilbord.dk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58E6-20F8-D5FC-CF64-9B971F9C5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73" y="103150"/>
            <a:ext cx="10515600" cy="1325563"/>
          </a:xfrm>
        </p:spPr>
        <p:txBody>
          <a:bodyPr>
            <a:normAutofit/>
          </a:bodyPr>
          <a:lstStyle/>
          <a:p>
            <a:r>
              <a:rPr lang="da-DK" sz="2400" dirty="0">
                <a:solidFill>
                  <a:schemeClr val="accent1"/>
                </a:solidFill>
              </a:rPr>
              <a:t>SAU måling af det ergonomiske arbejdsmiljø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C48A9F8-8E8D-C04C-AF7E-4B3AE3BA0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4CA8-83A2-4492-83E3-72DC4C1E96D2}" type="slidenum">
              <a:rPr lang="da-DK" smtClean="0"/>
              <a:t>1</a:t>
            </a:fld>
            <a:endParaRPr lang="da-DK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7A2AEC57-A608-1147-B9DD-24CAC16957D1}"/>
              </a:ext>
            </a:extLst>
          </p:cNvPr>
          <p:cNvSpPr txBox="1">
            <a:spLocks/>
          </p:cNvSpPr>
          <p:nvPr/>
        </p:nvSpPr>
        <p:spPr>
          <a:xfrm>
            <a:off x="5647217" y="861398"/>
            <a:ext cx="6002110" cy="1158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D20FDAE-01A3-0149-8B09-60FA6CF5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3" t="1135" r="1823" b="2129"/>
          <a:stretch/>
        </p:blipFill>
        <p:spPr>
          <a:xfrm>
            <a:off x="8266921" y="1536063"/>
            <a:ext cx="3000695" cy="420419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C8F002E-E5E1-6E40-929D-792276F7888C}"/>
              </a:ext>
            </a:extLst>
          </p:cNvPr>
          <p:cNvSpPr txBox="1">
            <a:spLocks/>
          </p:cNvSpPr>
          <p:nvPr/>
        </p:nvSpPr>
        <p:spPr>
          <a:xfrm>
            <a:off x="542673" y="1536063"/>
            <a:ext cx="7435000" cy="46350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chemeClr val="accent1"/>
                </a:solidFill>
              </a:rPr>
              <a:t>Slagteri</a:t>
            </a:r>
            <a:r>
              <a:rPr lang="en-US" sz="1800" b="1" dirty="0">
                <a:solidFill>
                  <a:schemeClr val="accent1"/>
                </a:solidFill>
              </a:rPr>
              <a:t>- og </a:t>
            </a:r>
            <a:r>
              <a:rPr lang="en-US" sz="1800" b="1" dirty="0" err="1">
                <a:solidFill>
                  <a:schemeClr val="accent1"/>
                </a:solidFill>
              </a:rPr>
              <a:t>kødbranchen</a:t>
            </a:r>
            <a:r>
              <a:rPr lang="en-US" sz="1800" b="1" dirty="0">
                <a:solidFill>
                  <a:schemeClr val="accent1"/>
                </a:solidFill>
              </a:rPr>
              <a:t> er </a:t>
            </a:r>
            <a:r>
              <a:rPr lang="en-US" sz="1800" b="1" dirty="0" err="1">
                <a:solidFill>
                  <a:schemeClr val="accent1"/>
                </a:solidFill>
              </a:rPr>
              <a:t>udpeget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af</a:t>
            </a:r>
            <a:r>
              <a:rPr lang="en-US" sz="1800" b="1" dirty="0">
                <a:solidFill>
                  <a:schemeClr val="accent1"/>
                </a:solidFill>
              </a:rPr>
              <a:t> Arbejdstilsynet til 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Sætte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mål</a:t>
            </a:r>
            <a:r>
              <a:rPr lang="en-US" sz="1800" dirty="0">
                <a:solidFill>
                  <a:schemeClr val="tx1"/>
                </a:solidFill>
              </a:rPr>
              <a:t> om at </a:t>
            </a:r>
            <a:r>
              <a:rPr lang="en-US" sz="1800" dirty="0" err="1">
                <a:solidFill>
                  <a:schemeClr val="tx1"/>
                </a:solidFill>
              </a:rPr>
              <a:t>reducere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belastende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arbejdsstillinger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inden</a:t>
            </a:r>
            <a:r>
              <a:rPr lang="en-US" sz="1800" dirty="0">
                <a:solidFill>
                  <a:schemeClr val="tx1"/>
                </a:solidFill>
              </a:rPr>
              <a:t> 2030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Forbedre</a:t>
            </a:r>
            <a:r>
              <a:rPr lang="en-US" sz="1800" dirty="0">
                <a:solidFill>
                  <a:schemeClr val="tx1"/>
                </a:solidFill>
              </a:rPr>
              <a:t> forhold </a:t>
            </a:r>
            <a:r>
              <a:rPr lang="en-US" sz="1800" dirty="0" err="1">
                <a:solidFill>
                  <a:schemeClr val="tx1"/>
                </a:solidFill>
              </a:rPr>
              <a:t>omkring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arbejdets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udførelse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Styrke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sikkerhedskulturen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b="1" dirty="0" err="1">
                <a:solidFill>
                  <a:schemeClr val="accent1"/>
                </a:solidFill>
              </a:rPr>
              <a:t>Baggrunden</a:t>
            </a:r>
            <a:r>
              <a:rPr lang="en-US" sz="1800" b="1" dirty="0">
                <a:solidFill>
                  <a:schemeClr val="accent1"/>
                </a:solidFill>
              </a:rPr>
              <a:t> er </a:t>
            </a:r>
            <a:r>
              <a:rPr lang="en-US" sz="1800" b="1" dirty="0" err="1">
                <a:solidFill>
                  <a:schemeClr val="accent1"/>
                </a:solidFill>
              </a:rPr>
              <a:t>nationale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undersøgelser</a:t>
            </a:r>
            <a:r>
              <a:rPr lang="en-US" sz="1800" b="1" dirty="0">
                <a:solidFill>
                  <a:schemeClr val="accent1"/>
                </a:solidFill>
              </a:rPr>
              <a:t>, </a:t>
            </a:r>
            <a:r>
              <a:rPr lang="en-US" sz="1800" b="1" dirty="0" err="1">
                <a:solidFill>
                  <a:schemeClr val="accent1"/>
                </a:solidFill>
              </a:rPr>
              <a:t>hvor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branchen</a:t>
            </a:r>
            <a:r>
              <a:rPr lang="en-US" sz="1800" b="1" dirty="0">
                <a:solidFill>
                  <a:schemeClr val="accent1"/>
                </a:solidFill>
              </a:rPr>
              <a:t> er </a:t>
            </a:r>
            <a:r>
              <a:rPr lang="en-US" sz="1800" b="1" dirty="0" err="1">
                <a:solidFill>
                  <a:schemeClr val="accent1"/>
                </a:solidFill>
              </a:rPr>
              <a:t>placeret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øverst</a:t>
            </a:r>
            <a:r>
              <a:rPr lang="en-US" sz="1800" b="1" dirty="0">
                <a:solidFill>
                  <a:schemeClr val="accent1"/>
                </a:solidFill>
              </a:rPr>
              <a:t> I </a:t>
            </a:r>
            <a:r>
              <a:rPr lang="en-US" sz="1800" b="1" dirty="0" err="1">
                <a:solidFill>
                  <a:schemeClr val="accent1"/>
                </a:solidFill>
              </a:rPr>
              <a:t>statistikkerne</a:t>
            </a:r>
            <a:r>
              <a:rPr lang="en-US" sz="1800" b="1" dirty="0">
                <a:solidFill>
                  <a:schemeClr val="accent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Arbejdsmiljø og Helbred i Danmark 2018 (AH2018) (nfa.dk)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NOA-L 2021 National Overvågning af arbejdsmiljøet blandt Lønmodtagere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accent1"/>
                </a:solidFill>
              </a:rPr>
              <a:t>SAU’s </a:t>
            </a:r>
            <a:r>
              <a:rPr lang="en-US" sz="1800" b="1" dirty="0" err="1">
                <a:solidFill>
                  <a:schemeClr val="accent1"/>
                </a:solidFill>
              </a:rPr>
              <a:t>egen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måling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Vi </a:t>
            </a:r>
            <a:r>
              <a:rPr lang="en-US" sz="1800" dirty="0" err="1">
                <a:solidFill>
                  <a:schemeClr val="tx1"/>
                </a:solidFill>
              </a:rPr>
              <a:t>ønskede</a:t>
            </a:r>
            <a:r>
              <a:rPr lang="en-US" sz="1800" dirty="0">
                <a:solidFill>
                  <a:schemeClr val="tx1"/>
                </a:solidFill>
              </a:rPr>
              <a:t> at </a:t>
            </a:r>
            <a:r>
              <a:rPr lang="en-US" sz="1800" dirty="0" err="1">
                <a:solidFill>
                  <a:schemeClr val="tx1"/>
                </a:solidFill>
              </a:rPr>
              <a:t>få</a:t>
            </a:r>
            <a:r>
              <a:rPr lang="en-US" sz="1800" dirty="0">
                <a:solidFill>
                  <a:schemeClr val="tx1"/>
                </a:solidFill>
              </a:rPr>
              <a:t> et </a:t>
            </a:r>
            <a:r>
              <a:rPr lang="en-US" sz="1800" dirty="0" err="1">
                <a:solidFill>
                  <a:schemeClr val="tx1"/>
                </a:solidFill>
              </a:rPr>
              <a:t>større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datagrundlag</a:t>
            </a:r>
            <a:r>
              <a:rPr lang="en-US" sz="1800" dirty="0">
                <a:solidFill>
                  <a:schemeClr val="tx1"/>
                </a:solidFill>
              </a:rPr>
              <a:t> og </a:t>
            </a:r>
            <a:r>
              <a:rPr lang="en-US" sz="1800" dirty="0" err="1">
                <a:solidFill>
                  <a:schemeClr val="tx1"/>
                </a:solidFill>
              </a:rPr>
              <a:t>anvendte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helt</a:t>
            </a:r>
            <a:r>
              <a:rPr lang="en-US" sz="1800" dirty="0">
                <a:solidFill>
                  <a:schemeClr val="tx1"/>
                </a:solidFill>
              </a:rPr>
              <a:t> same </a:t>
            </a:r>
            <a:r>
              <a:rPr lang="en-US" sz="1800" dirty="0" err="1">
                <a:solidFill>
                  <a:schemeClr val="tx1"/>
                </a:solidFill>
              </a:rPr>
              <a:t>spørgsmål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som</a:t>
            </a:r>
            <a:r>
              <a:rPr lang="en-US" sz="1800" dirty="0">
                <a:solidFill>
                  <a:schemeClr val="tx1"/>
                </a:solidFill>
              </a:rPr>
              <a:t> I NOA-L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Vi </a:t>
            </a:r>
            <a:r>
              <a:rPr lang="en-US" sz="1800" dirty="0" err="1">
                <a:solidFill>
                  <a:schemeClr val="tx1"/>
                </a:solidFill>
              </a:rPr>
              <a:t>ønskede</a:t>
            </a:r>
            <a:r>
              <a:rPr lang="en-US" sz="1800" dirty="0">
                <a:solidFill>
                  <a:schemeClr val="tx1"/>
                </a:solidFill>
              </a:rPr>
              <a:t> at </a:t>
            </a:r>
            <a:r>
              <a:rPr lang="en-US" sz="1800" dirty="0" err="1">
                <a:solidFill>
                  <a:schemeClr val="tx1"/>
                </a:solidFill>
              </a:rPr>
              <a:t>kortlægge</a:t>
            </a:r>
            <a:r>
              <a:rPr lang="en-US" sz="1800" dirty="0">
                <a:solidFill>
                  <a:schemeClr val="tx1"/>
                </a:solidFill>
              </a:rPr>
              <a:t>, om der var </a:t>
            </a:r>
            <a:r>
              <a:rPr lang="en-US" sz="1800" dirty="0" err="1">
                <a:solidFill>
                  <a:schemeClr val="tx1"/>
                </a:solidFill>
              </a:rPr>
              <a:t>særlige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afdelingstyper</a:t>
            </a:r>
            <a:r>
              <a:rPr lang="en-US" sz="1800" dirty="0">
                <a:solidFill>
                  <a:schemeClr val="tx1"/>
                </a:solidFill>
              </a:rPr>
              <a:t>, der slog </a:t>
            </a:r>
            <a:r>
              <a:rPr lang="en-US" sz="1800" dirty="0" err="1">
                <a:solidFill>
                  <a:schemeClr val="tx1"/>
                </a:solidFill>
              </a:rPr>
              <a:t>ud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Vi </a:t>
            </a:r>
            <a:r>
              <a:rPr lang="en-US" sz="1800" dirty="0" err="1">
                <a:solidFill>
                  <a:schemeClr val="tx1"/>
                </a:solidFill>
              </a:rPr>
              <a:t>har</a:t>
            </a:r>
            <a:r>
              <a:rPr lang="en-US" sz="1800" dirty="0">
                <a:solidFill>
                  <a:schemeClr val="tx1"/>
                </a:solidFill>
              </a:rPr>
              <a:t> samlet </a:t>
            </a:r>
            <a:r>
              <a:rPr lang="en-US" sz="1800" dirty="0" err="1">
                <a:solidFill>
                  <a:schemeClr val="tx1"/>
                </a:solidFill>
              </a:rPr>
              <a:t>nogle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resultater</a:t>
            </a:r>
            <a:r>
              <a:rPr lang="en-US" sz="1800" dirty="0">
                <a:solidFill>
                  <a:schemeClr val="tx1"/>
                </a:solidFill>
              </a:rPr>
              <a:t> her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accent1"/>
                </a:solidFill>
              </a:rPr>
              <a:t>TAK for din </a:t>
            </a:r>
            <a:r>
              <a:rPr lang="en-US" sz="1800" b="1" dirty="0" err="1">
                <a:solidFill>
                  <a:schemeClr val="accent1"/>
                </a:solidFill>
              </a:rPr>
              <a:t>deltagelse</a:t>
            </a:r>
            <a:endParaRPr lang="en-US" sz="1800" b="1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86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878777"/>
              </p:ext>
            </p:extLst>
          </p:nvPr>
        </p:nvGraphicFramePr>
        <p:xfrm>
          <a:off x="1181100" y="251384"/>
          <a:ext cx="9829800" cy="454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664873"/>
              </p:ext>
            </p:extLst>
          </p:nvPr>
        </p:nvGraphicFramePr>
        <p:xfrm>
          <a:off x="461815" y="4918849"/>
          <a:ext cx="10248108" cy="168776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88316">
                  <a:extLst>
                    <a:ext uri="{9D8B030D-6E8A-4147-A177-3AD203B41FA5}">
                      <a16:colId xmlns:a16="http://schemas.microsoft.com/office/drawing/2014/main" val="161672495"/>
                    </a:ext>
                  </a:extLst>
                </a:gridCol>
                <a:gridCol w="788316">
                  <a:extLst>
                    <a:ext uri="{9D8B030D-6E8A-4147-A177-3AD203B41FA5}">
                      <a16:colId xmlns:a16="http://schemas.microsoft.com/office/drawing/2014/main" val="3650246043"/>
                    </a:ext>
                  </a:extLst>
                </a:gridCol>
                <a:gridCol w="788316">
                  <a:extLst>
                    <a:ext uri="{9D8B030D-6E8A-4147-A177-3AD203B41FA5}">
                      <a16:colId xmlns:a16="http://schemas.microsoft.com/office/drawing/2014/main" val="3662325790"/>
                    </a:ext>
                  </a:extLst>
                </a:gridCol>
                <a:gridCol w="788316">
                  <a:extLst>
                    <a:ext uri="{9D8B030D-6E8A-4147-A177-3AD203B41FA5}">
                      <a16:colId xmlns:a16="http://schemas.microsoft.com/office/drawing/2014/main" val="2781757884"/>
                    </a:ext>
                  </a:extLst>
                </a:gridCol>
                <a:gridCol w="788316">
                  <a:extLst>
                    <a:ext uri="{9D8B030D-6E8A-4147-A177-3AD203B41FA5}">
                      <a16:colId xmlns:a16="http://schemas.microsoft.com/office/drawing/2014/main" val="3410139032"/>
                    </a:ext>
                  </a:extLst>
                </a:gridCol>
                <a:gridCol w="788316">
                  <a:extLst>
                    <a:ext uri="{9D8B030D-6E8A-4147-A177-3AD203B41FA5}">
                      <a16:colId xmlns:a16="http://schemas.microsoft.com/office/drawing/2014/main" val="1253694467"/>
                    </a:ext>
                  </a:extLst>
                </a:gridCol>
                <a:gridCol w="788316">
                  <a:extLst>
                    <a:ext uri="{9D8B030D-6E8A-4147-A177-3AD203B41FA5}">
                      <a16:colId xmlns:a16="http://schemas.microsoft.com/office/drawing/2014/main" val="3535053461"/>
                    </a:ext>
                  </a:extLst>
                </a:gridCol>
                <a:gridCol w="788316">
                  <a:extLst>
                    <a:ext uri="{9D8B030D-6E8A-4147-A177-3AD203B41FA5}">
                      <a16:colId xmlns:a16="http://schemas.microsoft.com/office/drawing/2014/main" val="3828424252"/>
                    </a:ext>
                  </a:extLst>
                </a:gridCol>
                <a:gridCol w="788316">
                  <a:extLst>
                    <a:ext uri="{9D8B030D-6E8A-4147-A177-3AD203B41FA5}">
                      <a16:colId xmlns:a16="http://schemas.microsoft.com/office/drawing/2014/main" val="2382798779"/>
                    </a:ext>
                  </a:extLst>
                </a:gridCol>
                <a:gridCol w="788316">
                  <a:extLst>
                    <a:ext uri="{9D8B030D-6E8A-4147-A177-3AD203B41FA5}">
                      <a16:colId xmlns:a16="http://schemas.microsoft.com/office/drawing/2014/main" val="3628467922"/>
                    </a:ext>
                  </a:extLst>
                </a:gridCol>
                <a:gridCol w="788316">
                  <a:extLst>
                    <a:ext uri="{9D8B030D-6E8A-4147-A177-3AD203B41FA5}">
                      <a16:colId xmlns:a16="http://schemas.microsoft.com/office/drawing/2014/main" val="4264092131"/>
                    </a:ext>
                  </a:extLst>
                </a:gridCol>
                <a:gridCol w="788316">
                  <a:extLst>
                    <a:ext uri="{9D8B030D-6E8A-4147-A177-3AD203B41FA5}">
                      <a16:colId xmlns:a16="http://schemas.microsoft.com/office/drawing/2014/main" val="4082731514"/>
                    </a:ext>
                  </a:extLst>
                </a:gridCol>
                <a:gridCol w="788316">
                  <a:extLst>
                    <a:ext uri="{9D8B030D-6E8A-4147-A177-3AD203B41FA5}">
                      <a16:colId xmlns:a16="http://schemas.microsoft.com/office/drawing/2014/main" val="2461510501"/>
                    </a:ext>
                  </a:extLst>
                </a:gridCol>
              </a:tblGrid>
              <a:tr h="601512">
                <a:tc>
                  <a:txBody>
                    <a:bodyPr/>
                    <a:lstStyle/>
                    <a:p>
                      <a:r>
                        <a:rPr lang="da-DK" sz="1400" dirty="0"/>
                        <a:t>Afd.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Andet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Føde. </a:t>
                      </a:r>
                      <a:r>
                        <a:rPr lang="da-DK" sz="1000" dirty="0" err="1"/>
                        <a:t>Sik</a:t>
                      </a:r>
                      <a:r>
                        <a:rPr lang="da-DK" sz="1000" dirty="0"/>
                        <a:t> &amp; kvalitet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Kontor</a:t>
                      </a:r>
                      <a:r>
                        <a:rPr lang="da-DK" sz="1000" baseline="0" dirty="0"/>
                        <a:t> adm.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Forarbejdning</a:t>
                      </a:r>
                      <a:r>
                        <a:rPr lang="da-DK" sz="1000" baseline="0" dirty="0"/>
                        <a:t> af produkter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Overvågning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Tarm afdeling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Pakkeri </a:t>
                      </a:r>
                      <a:r>
                        <a:rPr lang="da-DK" sz="1000" dirty="0" err="1"/>
                        <a:t>m.m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Udbening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Opskæring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Slagtegang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Håndværker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185178"/>
                  </a:ext>
                </a:extLst>
              </a:tr>
              <a:tr h="406578">
                <a:tc>
                  <a:txBody>
                    <a:bodyPr/>
                    <a:lstStyle/>
                    <a:p>
                      <a:r>
                        <a:rPr lang="da-DK" sz="1400" dirty="0"/>
                        <a:t>0-9 </a:t>
                      </a:r>
                      <a:r>
                        <a:rPr lang="da-DK" sz="1400" dirty="0" err="1"/>
                        <a:t>grp</a:t>
                      </a:r>
                      <a:r>
                        <a:rPr lang="da-DK" sz="1400" dirty="0"/>
                        <a:t>. N=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373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316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1921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20012"/>
                  </a:ext>
                </a:extLst>
              </a:tr>
              <a:tr h="568095">
                <a:tc>
                  <a:txBody>
                    <a:bodyPr/>
                    <a:lstStyle/>
                    <a:p>
                      <a:r>
                        <a:rPr lang="da-DK" sz="1400" dirty="0"/>
                        <a:t>10-18 </a:t>
                      </a:r>
                      <a:r>
                        <a:rPr lang="da-DK" sz="1400" dirty="0" err="1"/>
                        <a:t>grp</a:t>
                      </a:r>
                      <a:r>
                        <a:rPr lang="da-DK" sz="1400" dirty="0"/>
                        <a:t>.</a:t>
                      </a:r>
                      <a:r>
                        <a:rPr lang="da-DK" sz="1400" baseline="0" dirty="0"/>
                        <a:t> </a:t>
                      </a:r>
                      <a:r>
                        <a:rPr lang="da-DK" sz="1400" dirty="0"/>
                        <a:t>N=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521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659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43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E38495-0E2A-ACA3-E9CF-8C763B12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200" dirty="0">
                <a:solidFill>
                  <a:schemeClr val="accent1"/>
                </a:solidFill>
              </a:rPr>
              <a:t>Resultater </a:t>
            </a:r>
            <a:br>
              <a:rPr lang="da-DK" sz="3200" dirty="0">
                <a:solidFill>
                  <a:schemeClr val="accent1"/>
                </a:solidFill>
              </a:rPr>
            </a:br>
            <a:r>
              <a:rPr lang="da-DK" sz="3200" dirty="0">
                <a:solidFill>
                  <a:schemeClr val="accent1"/>
                </a:solidFill>
              </a:rPr>
              <a:t>De følgende slides viser resultater på arbejdsstillinger og varighed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7E906-AC75-83CC-F56C-62A7BDF1F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7359-96CB-445E-9897-7115033C4F1A}" type="slidenum">
              <a:rPr lang="da-DK" smtClean="0"/>
              <a:t>11</a:t>
            </a:fld>
            <a:endParaRPr lang="da-D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72C16-3B88-4E61-3D94-901BF3320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623" y="1941446"/>
            <a:ext cx="6483401" cy="37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16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436475"/>
              </p:ext>
            </p:extLst>
          </p:nvPr>
        </p:nvGraphicFramePr>
        <p:xfrm>
          <a:off x="787078" y="462987"/>
          <a:ext cx="10289894" cy="5405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203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CAC0936-DFEB-4D44-8F47-28E0B2E78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770420"/>
              </p:ext>
            </p:extLst>
          </p:nvPr>
        </p:nvGraphicFramePr>
        <p:xfrm>
          <a:off x="965541" y="475586"/>
          <a:ext cx="8423780" cy="515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5172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9BAB6B4-2C6A-4B49-B50A-F85F69FDF9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5591" y="6430314"/>
            <a:ext cx="974912" cy="365125"/>
          </a:xfrm>
        </p:spPr>
        <p:txBody>
          <a:bodyPr/>
          <a:lstStyle/>
          <a:p>
            <a:fld id="{AB5D4CA8-83A2-4492-83E3-72DC4C1E96D2}" type="slidenum">
              <a:rPr lang="da-DK" smtClean="0"/>
              <a:t>14</a:t>
            </a:fld>
            <a:endParaRPr lang="da-DK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F6FCD80-8C4B-324E-A043-B6A075DDA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155612"/>
              </p:ext>
            </p:extLst>
          </p:nvPr>
        </p:nvGraphicFramePr>
        <p:xfrm>
          <a:off x="929954" y="571429"/>
          <a:ext cx="842378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0147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B02344-4053-DF4E-A0E5-B3211861B2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773961"/>
              </p:ext>
            </p:extLst>
          </p:nvPr>
        </p:nvGraphicFramePr>
        <p:xfrm>
          <a:off x="922002" y="539197"/>
          <a:ext cx="8423780" cy="5119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1022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A477619-3746-3A4D-A329-3D24D20AC5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562472"/>
              </p:ext>
            </p:extLst>
          </p:nvPr>
        </p:nvGraphicFramePr>
        <p:xfrm>
          <a:off x="936714" y="534726"/>
          <a:ext cx="8426162" cy="5396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8687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48BE49-3BC1-4544-B589-389263B47B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584483"/>
              </p:ext>
            </p:extLst>
          </p:nvPr>
        </p:nvGraphicFramePr>
        <p:xfrm>
          <a:off x="906100" y="568448"/>
          <a:ext cx="8423780" cy="523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8843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C3F7996-F93A-C94D-BB7F-B96AAF9E97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409789"/>
              </p:ext>
            </p:extLst>
          </p:nvPr>
        </p:nvGraphicFramePr>
        <p:xfrm>
          <a:off x="920811" y="550132"/>
          <a:ext cx="8426162" cy="472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3147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F4F8AB-8989-E4F2-9671-1FFBA1E0D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56" y="1690688"/>
            <a:ext cx="10357674" cy="324520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7CB1BD0-A7A1-C964-B47A-5A9A82CC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>
                <a:solidFill>
                  <a:schemeClr val="accent1"/>
                </a:solidFill>
              </a:rPr>
              <a:t>Skubber og trækker du – opdelt pr sektor</a:t>
            </a:r>
          </a:p>
        </p:txBody>
      </p:sp>
    </p:spTree>
    <p:extLst>
      <p:ext uri="{BB962C8B-B14F-4D97-AF65-F5344CB8AC3E}">
        <p14:creationId xmlns:p14="http://schemas.microsoft.com/office/powerpoint/2010/main" val="423839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C486-81B8-40D7-085C-0CD972F8D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375" y="451209"/>
            <a:ext cx="8243467" cy="432048"/>
          </a:xfrm>
        </p:spPr>
        <p:txBody>
          <a:bodyPr>
            <a:normAutofit/>
          </a:bodyPr>
          <a:lstStyle/>
          <a:p>
            <a:r>
              <a:rPr lang="da-DK" sz="2400" dirty="0">
                <a:solidFill>
                  <a:schemeClr val="accent1"/>
                </a:solidFill>
              </a:rPr>
              <a:t>Spørgsmålene der indgik i undersøgelsen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A77795-7823-CE6D-642C-C950DA0311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3375" y="1169007"/>
            <a:ext cx="8243406" cy="431800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Hvor fysisk anstrengende opfatter du dit nuværende arbejde alt i alt?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DA46B7A-CE2B-7146-B518-00460E5AB9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30963"/>
            <a:ext cx="974725" cy="365125"/>
          </a:xfrm>
        </p:spPr>
        <p:txBody>
          <a:bodyPr/>
          <a:lstStyle/>
          <a:p>
            <a:fld id="{AB5D4CA8-83A2-4492-83E3-72DC4C1E96D2}" type="slidenum">
              <a:rPr lang="da-DK" smtClean="0"/>
              <a:t>2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E6E8D14-FB65-F04A-A1A0-6F08662F85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t="9148" r="6876" b="14587"/>
          <a:stretch/>
        </p:blipFill>
        <p:spPr>
          <a:xfrm>
            <a:off x="6096000" y="2703858"/>
            <a:ext cx="5531597" cy="3689405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B6985A7B-F4D6-E04E-A81D-CDB6DAACD0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" t="31456"/>
          <a:stretch/>
        </p:blipFill>
        <p:spPr>
          <a:xfrm>
            <a:off x="564403" y="2703858"/>
            <a:ext cx="5491898" cy="31505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978C63-9547-43B5-FE9B-BB73C384F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03" y="1432252"/>
            <a:ext cx="7315200" cy="10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79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17A1A6E-E644-D14C-BE12-D994D37093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074007"/>
              </p:ext>
            </p:extLst>
          </p:nvPr>
        </p:nvGraphicFramePr>
        <p:xfrm>
          <a:off x="920811" y="543174"/>
          <a:ext cx="8426162" cy="4294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2132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51E3-E945-3759-C39E-7F72D474F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>
                <a:solidFill>
                  <a:schemeClr val="accent1"/>
                </a:solidFill>
              </a:rPr>
              <a:t>Resultater </a:t>
            </a:r>
            <a:br>
              <a:rPr lang="da-DK" sz="2800" dirty="0">
                <a:solidFill>
                  <a:schemeClr val="accent1"/>
                </a:solidFill>
              </a:rPr>
            </a:br>
            <a:r>
              <a:rPr lang="da-DK" sz="2800" dirty="0">
                <a:solidFill>
                  <a:schemeClr val="accent1"/>
                </a:solidFill>
              </a:rPr>
              <a:t>De følgende slides viser resultater på arbejdets udførelse</a:t>
            </a:r>
            <a:endParaRPr lang="da-DK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41338-A284-7B88-A4CB-F86C96D84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464" y="1591490"/>
            <a:ext cx="7021286" cy="46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87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129586"/>
              </p:ext>
            </p:extLst>
          </p:nvPr>
        </p:nvGraphicFramePr>
        <p:xfrm>
          <a:off x="2415396" y="1201880"/>
          <a:ext cx="6850449" cy="466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845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B3A5CD4-8CE1-C240-A323-4B4194C748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23942"/>
              </p:ext>
            </p:extLst>
          </p:nvPr>
        </p:nvGraphicFramePr>
        <p:xfrm>
          <a:off x="2279803" y="335903"/>
          <a:ext cx="7274744" cy="5678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8491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1D8933A-3F68-3C41-85BB-A4301E5ECDF4}"/>
              </a:ext>
            </a:extLst>
          </p:cNvPr>
          <p:cNvSpPr txBox="1">
            <a:spLocks/>
          </p:cNvSpPr>
          <p:nvPr/>
        </p:nvSpPr>
        <p:spPr>
          <a:xfrm>
            <a:off x="282620" y="371211"/>
            <a:ext cx="10245053" cy="8312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da-DK" sz="1800" dirty="0">
                <a:solidFill>
                  <a:schemeClr val="accent1"/>
                </a:solidFill>
              </a:rPr>
              <a:t>Jeg har fået den nødvendige instruktion og oplæring i at undgå for store, fysiske belastninger opdelt på point score? (alle)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" y="352015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sz="240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010386"/>
              </p:ext>
            </p:extLst>
          </p:nvPr>
        </p:nvGraphicFramePr>
        <p:xfrm>
          <a:off x="348342" y="1595534"/>
          <a:ext cx="11324253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kstfelt 1"/>
          <p:cNvSpPr txBox="1"/>
          <p:nvPr/>
        </p:nvSpPr>
        <p:spPr>
          <a:xfrm>
            <a:off x="348342" y="5262466"/>
            <a:ext cx="761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Sammenhæng mellem, hvor anstrengende arbejdet opleves og ift. </a:t>
            </a:r>
          </a:p>
          <a:p>
            <a:r>
              <a:rPr lang="da-DK" dirty="0"/>
              <a:t>Hvorvidt respondenten er enig i at have fået nødvendig instruktion og oplæring</a:t>
            </a:r>
          </a:p>
        </p:txBody>
      </p:sp>
    </p:spTree>
    <p:extLst>
      <p:ext uri="{BB962C8B-B14F-4D97-AF65-F5344CB8AC3E}">
        <p14:creationId xmlns:p14="http://schemas.microsoft.com/office/powerpoint/2010/main" val="1771057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0CC74C-9B0A-F54D-A482-2AF3BC357E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41397"/>
              </p:ext>
            </p:extLst>
          </p:nvPr>
        </p:nvGraphicFramePr>
        <p:xfrm>
          <a:off x="2379306" y="345233"/>
          <a:ext cx="7445829" cy="534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7521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67EEC9B-EC87-4E4F-A58B-DC20B67361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90823"/>
              </p:ext>
            </p:extLst>
          </p:nvPr>
        </p:nvGraphicFramePr>
        <p:xfrm>
          <a:off x="2559074" y="363895"/>
          <a:ext cx="7210077" cy="527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4333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B398767-8E00-2B49-A2D2-454DE4917E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187682"/>
              </p:ext>
            </p:extLst>
          </p:nvPr>
        </p:nvGraphicFramePr>
        <p:xfrm>
          <a:off x="2601685" y="401215"/>
          <a:ext cx="6988629" cy="543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8561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CBE6C87-818C-E840-90C7-54D6F5E897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830027"/>
              </p:ext>
            </p:extLst>
          </p:nvPr>
        </p:nvGraphicFramePr>
        <p:xfrm>
          <a:off x="2478587" y="485193"/>
          <a:ext cx="7234825" cy="543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3611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A30E8C5-6719-0D47-8EBC-0F0FE89C83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34491"/>
              </p:ext>
            </p:extLst>
          </p:nvPr>
        </p:nvGraphicFramePr>
        <p:xfrm>
          <a:off x="2373881" y="569167"/>
          <a:ext cx="7444237" cy="534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620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50D511-7012-5814-8BBF-4D3211CE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2000" dirty="0">
                <a:solidFill>
                  <a:schemeClr val="accent1"/>
                </a:solidFill>
              </a:rPr>
              <a:t>Score opdeles i to hovedgrupper. Fra 0 – 9 og fra 10 – 18</a:t>
            </a:r>
            <a:br>
              <a:rPr lang="da-DK" sz="2000" dirty="0">
                <a:solidFill>
                  <a:schemeClr val="accent1"/>
                </a:solidFill>
              </a:rPr>
            </a:br>
            <a:br>
              <a:rPr lang="da-DK" sz="2000" dirty="0">
                <a:solidFill>
                  <a:schemeClr val="accent1"/>
                </a:solidFill>
              </a:rPr>
            </a:br>
            <a:r>
              <a:rPr lang="da-DK" sz="2000" dirty="0">
                <a:solidFill>
                  <a:schemeClr val="accent1"/>
                </a:solidFill>
              </a:rPr>
              <a:t>Brancher med høj andel af score indenfor 10 – 18 point på arbejdsstillinger og varigheden heraf blev udpeget til at gøre en ekstra indsats.</a:t>
            </a:r>
            <a:br>
              <a:rPr lang="da-DK" sz="2000" dirty="0">
                <a:solidFill>
                  <a:schemeClr val="accent1"/>
                </a:solidFill>
              </a:rPr>
            </a:br>
            <a:endParaRPr lang="da-DK" sz="2000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9164AE5-3508-D701-8FBE-E1B4C358460C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6172200" y="2012234"/>
            <a:ext cx="5181600" cy="2974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D50543-4100-7F81-3067-3B782992B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84832"/>
            <a:ext cx="3914775" cy="15144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244BB4-A604-B044-6BC9-B59F6101BF1D}"/>
              </a:ext>
            </a:extLst>
          </p:cNvPr>
          <p:cNvSpPr txBox="1"/>
          <p:nvPr/>
        </p:nvSpPr>
        <p:spPr>
          <a:xfrm>
            <a:off x="838200" y="3634244"/>
            <a:ext cx="3741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Spørgsmålet ”Sidder du” tælles ikke med.</a:t>
            </a:r>
          </a:p>
          <a:p>
            <a:endParaRPr lang="da-DK" sz="1400" dirty="0"/>
          </a:p>
          <a:p>
            <a:r>
              <a:rPr lang="da-DK" sz="1400" dirty="0"/>
              <a:t>”Skubber eller trækker du” og ”Bærer eller løfter du” her er det den højst lydende score, der tæller. Altså kun en score trods to spørgsmål</a:t>
            </a:r>
          </a:p>
          <a:p>
            <a:endParaRPr lang="da-DK" sz="1400" dirty="0"/>
          </a:p>
          <a:p>
            <a:r>
              <a:rPr lang="da-DK" sz="1400" dirty="0"/>
              <a:t>”Går eller står du” afviger også lidt:</a:t>
            </a:r>
          </a:p>
          <a:p>
            <a:r>
              <a:rPr lang="da-DK" sz="1400" dirty="0"/>
              <a:t>Næsten hele tiden = 	3 point,</a:t>
            </a:r>
          </a:p>
          <a:p>
            <a:r>
              <a:rPr lang="da-DK" sz="1400" dirty="0"/>
              <a:t> ¾ del af tiden =	2 point</a:t>
            </a:r>
          </a:p>
          <a:p>
            <a:r>
              <a:rPr lang="da-DK" sz="1400" dirty="0"/>
              <a:t> ½ del af tiden =	1 point</a:t>
            </a:r>
          </a:p>
          <a:p>
            <a:r>
              <a:rPr lang="da-DK" sz="1400" dirty="0"/>
              <a:t>Aldrig, sjældent og ¼	0 point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879139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9AADC39-29F0-7C48-A6F8-19FAFB138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988909"/>
              </p:ext>
            </p:extLst>
          </p:nvPr>
        </p:nvGraphicFramePr>
        <p:xfrm>
          <a:off x="2385119" y="419877"/>
          <a:ext cx="7421762" cy="539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9162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26E64-BB7D-0426-B457-50C262A3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81" y="2406197"/>
            <a:ext cx="10515600" cy="1325563"/>
          </a:xfrm>
        </p:spPr>
        <p:txBody>
          <a:bodyPr>
            <a:noAutofit/>
          </a:bodyPr>
          <a:lstStyle/>
          <a:p>
            <a:r>
              <a:rPr lang="da-DK" sz="2800" dirty="0">
                <a:solidFill>
                  <a:schemeClr val="accent1"/>
                </a:solidFill>
              </a:rPr>
              <a:t>Resultater.</a:t>
            </a:r>
            <a:br>
              <a:rPr lang="da-DK" sz="2800" dirty="0">
                <a:solidFill>
                  <a:schemeClr val="accent1"/>
                </a:solidFill>
              </a:rPr>
            </a:br>
            <a:br>
              <a:rPr lang="da-DK" sz="2800" dirty="0">
                <a:solidFill>
                  <a:schemeClr val="accent1"/>
                </a:solidFill>
              </a:rPr>
            </a:br>
            <a:r>
              <a:rPr lang="da-DK" sz="2800" dirty="0">
                <a:solidFill>
                  <a:schemeClr val="accent1"/>
                </a:solidFill>
              </a:rPr>
              <a:t>De følgende slides </a:t>
            </a:r>
            <a:r>
              <a:rPr lang="da-DK" sz="2800">
                <a:solidFill>
                  <a:schemeClr val="accent1"/>
                </a:solidFill>
              </a:rPr>
              <a:t>er resultater for </a:t>
            </a:r>
            <a:r>
              <a:rPr lang="da-DK" sz="2800" dirty="0">
                <a:solidFill>
                  <a:schemeClr val="accent1"/>
                </a:solidFill>
              </a:rPr>
              <a:t>henholdsvis arbejdsstillinger og arbejdets udførelse </a:t>
            </a:r>
            <a:r>
              <a:rPr lang="da-DK" sz="2800">
                <a:solidFill>
                  <a:schemeClr val="accent1"/>
                </a:solidFill>
              </a:rPr>
              <a:t>samlet pr. </a:t>
            </a:r>
            <a:r>
              <a:rPr lang="da-DK" sz="2800" dirty="0">
                <a:solidFill>
                  <a:schemeClr val="accent1"/>
                </a:solidFill>
              </a:rPr>
              <a:t>sektor.</a:t>
            </a:r>
          </a:p>
        </p:txBody>
      </p:sp>
    </p:spTree>
    <p:extLst>
      <p:ext uri="{BB962C8B-B14F-4D97-AF65-F5344CB8AC3E}">
        <p14:creationId xmlns:p14="http://schemas.microsoft.com/office/powerpoint/2010/main" val="2365472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884465"/>
              </p:ext>
            </p:extLst>
          </p:nvPr>
        </p:nvGraphicFramePr>
        <p:xfrm>
          <a:off x="752831" y="480391"/>
          <a:ext cx="10080000" cy="56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2776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312455"/>
              </p:ext>
            </p:extLst>
          </p:nvPr>
        </p:nvGraphicFramePr>
        <p:xfrm>
          <a:off x="2926154" y="1201881"/>
          <a:ext cx="6339691" cy="445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9588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845633"/>
              </p:ext>
            </p:extLst>
          </p:nvPr>
        </p:nvGraphicFramePr>
        <p:xfrm>
          <a:off x="753778" y="546652"/>
          <a:ext cx="10116000" cy="54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7417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534206"/>
              </p:ext>
            </p:extLst>
          </p:nvPr>
        </p:nvGraphicFramePr>
        <p:xfrm>
          <a:off x="2009954" y="874076"/>
          <a:ext cx="7341079" cy="483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4428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628741"/>
              </p:ext>
            </p:extLst>
          </p:nvPr>
        </p:nvGraphicFramePr>
        <p:xfrm>
          <a:off x="843452" y="533400"/>
          <a:ext cx="10152000" cy="54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9062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777448"/>
              </p:ext>
            </p:extLst>
          </p:nvPr>
        </p:nvGraphicFramePr>
        <p:xfrm>
          <a:off x="2449902" y="1201880"/>
          <a:ext cx="7151298" cy="490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1705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057927"/>
              </p:ext>
            </p:extLst>
          </p:nvPr>
        </p:nvGraphicFramePr>
        <p:xfrm>
          <a:off x="777191" y="693000"/>
          <a:ext cx="10116000" cy="54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4558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669333"/>
              </p:ext>
            </p:extLst>
          </p:nvPr>
        </p:nvGraphicFramePr>
        <p:xfrm>
          <a:off x="2926154" y="1201881"/>
          <a:ext cx="6339691" cy="445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915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0404" y="444910"/>
            <a:ext cx="6696744" cy="432048"/>
          </a:xfrm>
        </p:spPr>
        <p:txBody>
          <a:bodyPr/>
          <a:lstStyle/>
          <a:p>
            <a:r>
              <a:rPr lang="da-DK" dirty="0">
                <a:solidFill>
                  <a:schemeClr val="accent1"/>
                </a:solidFill>
              </a:rPr>
              <a:t>Baggrund for udpegning til særlig ergonomi indsats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1C15DB9-5376-1EEC-6F19-FF9FF23E8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190" y="991273"/>
            <a:ext cx="7973287" cy="5660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Håndskrift 8">
                <a:extLst>
                  <a:ext uri="{FF2B5EF4-FFF2-40B4-BE49-F238E27FC236}">
                    <a16:creationId xmlns:a16="http://schemas.microsoft.com/office/drawing/2014/main" id="{F7BD68C5-B053-F852-2E72-064FCB311ACA}"/>
                  </a:ext>
                </a:extLst>
              </p14:cNvPr>
              <p14:cNvContentPartPr/>
              <p14:nvPr/>
            </p14:nvContentPartPr>
            <p14:xfrm>
              <a:off x="2299177" y="3821298"/>
              <a:ext cx="360" cy="360"/>
            </p14:xfrm>
          </p:contentPart>
        </mc:Choice>
        <mc:Fallback xmlns="">
          <p:pic>
            <p:nvPicPr>
              <p:cNvPr id="9" name="Håndskrift 8">
                <a:extLst>
                  <a:ext uri="{FF2B5EF4-FFF2-40B4-BE49-F238E27FC236}">
                    <a16:creationId xmlns:a16="http://schemas.microsoft.com/office/drawing/2014/main" id="{F7BD68C5-B053-F852-2E72-064FCB311A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0177" y="381229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E47A8AE-2ED6-845F-7FBE-52F565700F5C}"/>
              </a:ext>
            </a:extLst>
          </p:cNvPr>
          <p:cNvSpPr/>
          <p:nvPr/>
        </p:nvSpPr>
        <p:spPr>
          <a:xfrm>
            <a:off x="2363638" y="3053751"/>
            <a:ext cx="897147" cy="22428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F2232-4CDE-DF21-D237-99135CE65A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6593" y="3034072"/>
            <a:ext cx="908383" cy="23776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325662"/>
              </p:ext>
            </p:extLst>
          </p:nvPr>
        </p:nvGraphicFramePr>
        <p:xfrm>
          <a:off x="833291" y="711000"/>
          <a:ext cx="10188000" cy="54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4684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581843"/>
              </p:ext>
            </p:extLst>
          </p:nvPr>
        </p:nvGraphicFramePr>
        <p:xfrm>
          <a:off x="2493034" y="1201881"/>
          <a:ext cx="6772811" cy="4681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7960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622117"/>
              </p:ext>
            </p:extLst>
          </p:nvPr>
        </p:nvGraphicFramePr>
        <p:xfrm>
          <a:off x="753778" y="711000"/>
          <a:ext cx="10152000" cy="54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58860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05375"/>
              </p:ext>
            </p:extLst>
          </p:nvPr>
        </p:nvGraphicFramePr>
        <p:xfrm>
          <a:off x="2926154" y="1201881"/>
          <a:ext cx="6339691" cy="445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9660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7DECB-3C6F-5BCD-310E-697BA2D58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FA6977-9CB8-410B-955D-7D2E7B87272A}" type="slidenum">
              <a:rPr lang="da-DK" smtClean="0"/>
              <a:t>44</a:t>
            </a:fld>
            <a:endParaRPr lang="da-DK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3A29CF-7091-2ACC-8C51-33F0BC38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>
            <a:normAutofit/>
          </a:bodyPr>
          <a:lstStyle/>
          <a:p>
            <a:r>
              <a:rPr lang="da-DK" sz="2000" dirty="0">
                <a:solidFill>
                  <a:schemeClr val="accent1"/>
                </a:solidFill>
              </a:rPr>
              <a:t>Udfyld og send ind til SAU på </a:t>
            </a:r>
            <a:r>
              <a:rPr lang="da-DK" sz="2000" dirty="0">
                <a:solidFill>
                  <a:schemeClr val="accent1"/>
                </a:solidFill>
                <a:hlinkClick r:id="rId2"/>
              </a:rPr>
              <a:t>SAU@baujordtilbord.dk</a:t>
            </a:r>
            <a:r>
              <a:rPr lang="da-DK" sz="2000" dirty="0">
                <a:solidFill>
                  <a:schemeClr val="accent1"/>
                </a:solidFill>
              </a:rPr>
              <a:t> senest 1. maj 2024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C4D52F-F097-FA3C-FB80-D948FF596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3204"/>
            <a:ext cx="65329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dirty="0"/>
              <a:t>ERGONOMI skemaet er tænkt som et scorings værktøj og et dialog værktøj. </a:t>
            </a:r>
          </a:p>
          <a:p>
            <a:r>
              <a:rPr lang="da-DK" sz="1600" dirty="0"/>
              <a:t>Hvor er I nu. </a:t>
            </a:r>
          </a:p>
          <a:p>
            <a:r>
              <a:rPr lang="da-DK" sz="1600" dirty="0"/>
              <a:t>Hvor vil I gerne hen?</a:t>
            </a:r>
          </a:p>
          <a:p>
            <a:r>
              <a:rPr lang="da-DK" sz="1600" dirty="0"/>
              <a:t>Hvordan?</a:t>
            </a:r>
          </a:p>
          <a:p>
            <a:pPr marL="0" indent="0">
              <a:buNone/>
            </a:pPr>
            <a:r>
              <a:rPr lang="da-DK" sz="1600" dirty="0"/>
              <a:t>Spørgsmålene er de vigtigste fra ERGONOMI undersøgelsen. 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Når vi har fået input fra jer, samler vi jeres handlinger i </a:t>
            </a:r>
            <a:r>
              <a:rPr lang="da-DK" sz="1600" dirty="0" err="1"/>
              <a:t>hovedgupper</a:t>
            </a:r>
            <a:r>
              <a:rPr lang="da-DK" sz="1600" dirty="0"/>
              <a:t> og lægger dem op på savportalen.dk til branche inspiration.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TAK for jeres bidrag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8C86A8-6857-5846-9244-A61632951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094" y="1503520"/>
            <a:ext cx="3240872" cy="457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BEF306-AF94-C271-9075-FEAC21B38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/>
                </a:solidFill>
              </a:rPr>
              <a:t>Branchens mål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EA022-FD1F-EABF-D712-4011ACC41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4CA8-83A2-4492-83E3-72DC4C1E96D2}" type="slidenum">
              <a:rPr lang="da-DK" smtClean="0"/>
              <a:t>5</a:t>
            </a:fld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7ED2F-7B19-329D-C14A-0630851EC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272241"/>
            <a:ext cx="8804727" cy="4650581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1684365F-D1B2-8F03-01BC-F1BA4EB34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1690687"/>
            <a:ext cx="88773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3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44704" y="551044"/>
            <a:ext cx="6696744" cy="432048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Antal svar fordelt på sektor og opgjort på point score </a:t>
            </a:r>
          </a:p>
        </p:txBody>
      </p:sp>
      <p:pic>
        <p:nvPicPr>
          <p:cNvPr id="3" name="Drawing 10" descr="Picture 10">
            <a:extLst>
              <a:ext uri="{FF2B5EF4-FFF2-40B4-BE49-F238E27FC236}">
                <a16:creationId xmlns:a16="http://schemas.microsoft.com/office/drawing/2014/main" id="{3B90FAA1-523A-3CB4-ACBB-B7871CA94D2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38048" y="1261242"/>
            <a:ext cx="8552236" cy="415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4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81BE25-58A1-36A4-DBE8-9662F7A7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>
                <a:solidFill>
                  <a:schemeClr val="accent1"/>
                </a:solidFill>
              </a:rPr>
              <a:t>Vurdering af arbejdets fysiske anstrengelse opdelt efter point score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90A407-297B-35FA-6577-09890ECCD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53" y="1690688"/>
            <a:ext cx="8592858" cy="1325563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9ED0A0F4-5DE4-F472-F58A-005050412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367641"/>
              </p:ext>
            </p:extLst>
          </p:nvPr>
        </p:nvGraphicFramePr>
        <p:xfrm>
          <a:off x="824302" y="3358570"/>
          <a:ext cx="8128000" cy="12479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9223542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97227073"/>
                    </a:ext>
                  </a:extLst>
                </a:gridCol>
              </a:tblGrid>
              <a:tr h="668925">
                <a:tc>
                  <a:txBody>
                    <a:bodyPr/>
                    <a:lstStyle/>
                    <a:p>
                      <a:r>
                        <a:rPr lang="da-DK" dirty="0"/>
                        <a:t>Gruppen med 0 – 9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Gruppen med 10 – 18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738069"/>
                  </a:ext>
                </a:extLst>
              </a:tr>
              <a:tr h="579011">
                <a:tc>
                  <a:txBody>
                    <a:bodyPr/>
                    <a:lstStyle/>
                    <a:p>
                      <a:pPr algn="ctr"/>
                      <a:r>
                        <a:rPr lang="da-DK" sz="2800" b="1" dirty="0"/>
                        <a:t>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b="1" dirty="0"/>
                        <a:t>7,9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507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05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20FFB9-F126-03CB-1B6A-3ED3DEF2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>
                <a:solidFill>
                  <a:schemeClr val="accent1"/>
                </a:solidFill>
              </a:rPr>
              <a:t>Vurdering af fysisk anstrengelse på skala fra 0 – 10</a:t>
            </a:r>
            <a:br>
              <a:rPr lang="da-DK" sz="3200" dirty="0">
                <a:solidFill>
                  <a:schemeClr val="accent1"/>
                </a:solidFill>
              </a:rPr>
            </a:br>
            <a:r>
              <a:rPr lang="da-DK" sz="3200" dirty="0">
                <a:solidFill>
                  <a:schemeClr val="accent1"/>
                </a:solidFill>
              </a:rPr>
              <a:t>Opdelt pr. sektor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6A90A-4B76-250E-BD58-C88E8D980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4CA8-83A2-4492-83E3-72DC4C1E96D2}" type="slidenum">
              <a:rPr lang="da-DK" smtClean="0"/>
              <a:pPr/>
              <a:t>8</a:t>
            </a:fld>
            <a:endParaRPr lang="da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B15F2D-5775-31AB-E20B-FF0CAE036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076" y="1931511"/>
            <a:ext cx="9247768" cy="359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14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440782"/>
              </p:ext>
            </p:extLst>
          </p:nvPr>
        </p:nvGraphicFramePr>
        <p:xfrm>
          <a:off x="1328469" y="966158"/>
          <a:ext cx="8997350" cy="493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3497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904</Words>
  <Application>Microsoft Office PowerPoint</Application>
  <PresentationFormat>Widescreen</PresentationFormat>
  <Paragraphs>138</Paragraphs>
  <Slides>44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Frutiger LT Pro</vt:lpstr>
      <vt:lpstr>Office-tema</vt:lpstr>
      <vt:lpstr>SAU måling af det ergonomiske arbejdsmiljø</vt:lpstr>
      <vt:lpstr>Spørgsmålene der indgik i undersøgelsen</vt:lpstr>
      <vt:lpstr>Score opdeles i to hovedgrupper. Fra 0 – 9 og fra 10 – 18  Brancher med høj andel af score indenfor 10 – 18 point på arbejdsstillinger og varigheden heraf blev udpeget til at gøre en ekstra indsats. </vt:lpstr>
      <vt:lpstr>Baggrund for udpegning til særlig ergonomi indsats </vt:lpstr>
      <vt:lpstr>Branchens mål</vt:lpstr>
      <vt:lpstr>Antal svar fordelt på sektor og opgjort på point score </vt:lpstr>
      <vt:lpstr>Vurdering af arbejdets fysiske anstrengelse opdelt efter point score</vt:lpstr>
      <vt:lpstr>Vurdering af fysisk anstrengelse på skala fra 0 – 10 Opdelt pr. sektor</vt:lpstr>
      <vt:lpstr>PowerPoint Presentation</vt:lpstr>
      <vt:lpstr>PowerPoint Presentation</vt:lpstr>
      <vt:lpstr>Resultater  De følgende slides viser resultater på arbejdsstillinger og varighed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Skubber og trækker du – opdelt pr sektor</vt:lpstr>
      <vt:lpstr>PowerPoint Presentation</vt:lpstr>
      <vt:lpstr>Resultater  De følgende slides viser resultater på arbejdets udførelse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Resultater.  De følgende slides er resultater for henholdsvis arbejdsstillinger og arbejdets udførelse samlet pr. sektor.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Udfyld og send ind til SAU på SAU@baujordtilbord.dk senest 1. maj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Vegeberg Drangaa, Frank Andrias</dc:creator>
  <cp:lastModifiedBy>Annette Hoffmann</cp:lastModifiedBy>
  <cp:revision>53</cp:revision>
  <cp:lastPrinted>2024-01-09T12:58:13Z</cp:lastPrinted>
  <dcterms:created xsi:type="dcterms:W3CDTF">2023-12-07T13:55:01Z</dcterms:created>
  <dcterms:modified xsi:type="dcterms:W3CDTF">2024-01-18T05:51:22Z</dcterms:modified>
</cp:coreProperties>
</file>