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4"/>
    <p:sldMasterId id="2147483648" r:id="rId5"/>
    <p:sldMasterId id="2147483790" r:id="rId6"/>
  </p:sldMasterIdLst>
  <p:notesMasterIdLst>
    <p:notesMasterId r:id="rId25"/>
  </p:notesMasterIdLst>
  <p:sldIdLst>
    <p:sldId id="276" r:id="rId7"/>
    <p:sldId id="838842069" r:id="rId8"/>
    <p:sldId id="838842071" r:id="rId9"/>
    <p:sldId id="370" r:id="rId10"/>
    <p:sldId id="838842072" r:id="rId11"/>
    <p:sldId id="838842073" r:id="rId12"/>
    <p:sldId id="357" r:id="rId13"/>
    <p:sldId id="838842074" r:id="rId14"/>
    <p:sldId id="838842075" r:id="rId15"/>
    <p:sldId id="838842084" r:id="rId16"/>
    <p:sldId id="838842080" r:id="rId17"/>
    <p:sldId id="838842085" r:id="rId18"/>
    <p:sldId id="838842086" r:id="rId19"/>
    <p:sldId id="838842087" r:id="rId20"/>
    <p:sldId id="838842091" r:id="rId21"/>
    <p:sldId id="838842094" r:id="rId22"/>
    <p:sldId id="265" r:id="rId23"/>
    <p:sldId id="838842093" r:id="rId24"/>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 Sundstrup" initials="ES" lastIdx="4" clrIdx="0">
    <p:extLst>
      <p:ext uri="{19B8F6BF-5375-455C-9EA6-DF929625EA0E}">
        <p15:presenceInfo xmlns:p15="http://schemas.microsoft.com/office/powerpoint/2012/main" userId="S-1-5-21-2100284113-1573851820-878952375-929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6" autoAdjust="0"/>
    <p:restoredTop sz="94404" autoAdjust="0"/>
  </p:normalViewPr>
  <p:slideViewPr>
    <p:cSldViewPr snapToGrid="0">
      <p:cViewPr varScale="1">
        <p:scale>
          <a:sx n="104" d="100"/>
          <a:sy n="104" d="100"/>
        </p:scale>
        <p:origin x="7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da-DK"/>
          </a:p>
        </p:txBody>
      </p:sp>
      <p:sp>
        <p:nvSpPr>
          <p:cNvPr id="3" name="Date Placeholder 2"/>
          <p:cNvSpPr>
            <a:spLocks noGrp="1"/>
          </p:cNvSpPr>
          <p:nvPr>
            <p:ph type="dt" idx="1"/>
          </p:nvPr>
        </p:nvSpPr>
        <p:spPr>
          <a:xfrm>
            <a:off x="3855981" y="0"/>
            <a:ext cx="2951217" cy="497603"/>
          </a:xfrm>
          <a:prstGeom prst="rect">
            <a:avLst/>
          </a:prstGeom>
        </p:spPr>
        <p:txBody>
          <a:bodyPr vert="horz" lIns="91577" tIns="45789" rIns="91577" bIns="45789" rtlCol="0"/>
          <a:lstStyle>
            <a:lvl1pPr algn="r">
              <a:defRPr sz="1200"/>
            </a:lvl1pPr>
          </a:lstStyle>
          <a:p>
            <a:fld id="{31969AD7-6725-4186-8B5F-F63B127900C4}" type="datetimeFigureOut">
              <a:rPr lang="da-DK" smtClean="0"/>
              <a:t>29-04-2026</a:t>
            </a:fld>
            <a:endParaRPr lang="da-DK"/>
          </a:p>
        </p:txBody>
      </p:sp>
      <p:sp>
        <p:nvSpPr>
          <p:cNvPr id="4" name="Slide Image Placeholder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1577" tIns="45789" rIns="91577" bIns="45789" rtlCol="0" anchor="ctr"/>
          <a:lstStyle/>
          <a:p>
            <a:endParaRPr lang="da-DK"/>
          </a:p>
        </p:txBody>
      </p:sp>
      <p:sp>
        <p:nvSpPr>
          <p:cNvPr id="5" name="Notes Placeholder 4"/>
          <p:cNvSpPr>
            <a:spLocks noGrp="1"/>
          </p:cNvSpPr>
          <p:nvPr>
            <p:ph type="body" sz="quarter" idx="3"/>
          </p:nvPr>
        </p:nvSpPr>
        <p:spPr>
          <a:xfrm>
            <a:off x="680562" y="4783664"/>
            <a:ext cx="5447666" cy="3914050"/>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43322"/>
            <a:ext cx="2951217" cy="497603"/>
          </a:xfrm>
          <a:prstGeom prst="rect">
            <a:avLst/>
          </a:prstGeom>
        </p:spPr>
        <p:txBody>
          <a:bodyPr vert="horz" lIns="91577" tIns="45789" rIns="91577" bIns="45789" rtlCol="0" anchor="b"/>
          <a:lstStyle>
            <a:lvl1pPr algn="l">
              <a:defRPr sz="1200"/>
            </a:lvl1pPr>
          </a:lstStyle>
          <a:p>
            <a:endParaRPr lang="da-DK"/>
          </a:p>
        </p:txBody>
      </p:sp>
      <p:sp>
        <p:nvSpPr>
          <p:cNvPr id="7" name="Slide Number Placeholder 6"/>
          <p:cNvSpPr>
            <a:spLocks noGrp="1"/>
          </p:cNvSpPr>
          <p:nvPr>
            <p:ph type="sldNum" sz="quarter" idx="5"/>
          </p:nvPr>
        </p:nvSpPr>
        <p:spPr>
          <a:xfrm>
            <a:off x="3855981" y="9443322"/>
            <a:ext cx="2951217" cy="497603"/>
          </a:xfrm>
          <a:prstGeom prst="rect">
            <a:avLst/>
          </a:prstGeom>
        </p:spPr>
        <p:txBody>
          <a:bodyPr vert="horz" lIns="91577" tIns="45789" rIns="91577" bIns="45789" rtlCol="0" anchor="b"/>
          <a:lstStyle>
            <a:lvl1pPr algn="r">
              <a:defRPr sz="1200"/>
            </a:lvl1pPr>
          </a:lstStyle>
          <a:p>
            <a:fld id="{D9B32C08-CC88-46BD-A6A7-149F90328585}" type="slidenum">
              <a:rPr lang="da-DK" smtClean="0"/>
              <a:t>‹#›</a:t>
            </a:fld>
            <a:endParaRPr lang="da-DK"/>
          </a:p>
        </p:txBody>
      </p:sp>
    </p:spTree>
    <p:extLst>
      <p:ext uri="{BB962C8B-B14F-4D97-AF65-F5344CB8AC3E}">
        <p14:creationId xmlns:p14="http://schemas.microsoft.com/office/powerpoint/2010/main" val="120292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7092E-E66A-9666-2A73-6AE506A99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32F92-A68D-639D-3977-7A5E9617E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ED092-2663-0225-B2D7-819604407D49}"/>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E37C9739-2A94-BF08-8903-303670AB14F0}"/>
              </a:ext>
            </a:extLst>
          </p:cNvPr>
          <p:cNvSpPr>
            <a:spLocks noGrp="1"/>
          </p:cNvSpPr>
          <p:nvPr>
            <p:ph type="sldNum" sz="quarter" idx="5"/>
          </p:nvPr>
        </p:nvSpPr>
        <p:spPr/>
        <p:txBody>
          <a:bodyPr/>
          <a:lstStyle/>
          <a:p>
            <a:fld id="{D9B32C08-CC88-46BD-A6A7-149F90328585}" type="slidenum">
              <a:rPr lang="da-DK" smtClean="0"/>
              <a:t>1</a:t>
            </a:fld>
            <a:endParaRPr lang="da-DK"/>
          </a:p>
        </p:txBody>
      </p:sp>
    </p:spTree>
    <p:extLst>
      <p:ext uri="{BB962C8B-B14F-4D97-AF65-F5344CB8AC3E}">
        <p14:creationId xmlns:p14="http://schemas.microsoft.com/office/powerpoint/2010/main" val="427420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DCB3B2A-91D5-7D40-8205-E99E65BE3370}" type="slidenum">
              <a:rPr lang="da-DK" smtClean="0"/>
              <a:t>2</a:t>
            </a:fld>
            <a:endParaRPr lang="da-DK"/>
          </a:p>
        </p:txBody>
      </p:sp>
    </p:spTree>
    <p:extLst>
      <p:ext uri="{BB962C8B-B14F-4D97-AF65-F5344CB8AC3E}">
        <p14:creationId xmlns:p14="http://schemas.microsoft.com/office/powerpoint/2010/main" val="168245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A168-7B25-69AD-3B70-4CB995679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4CE6A-142F-6184-64F1-0DB4B4715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6FAB9-7E98-84A6-3C0F-6E316F0C5973}"/>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A01B109D-07F6-8483-4A60-3998003125EB}"/>
              </a:ext>
            </a:extLst>
          </p:cNvPr>
          <p:cNvSpPr>
            <a:spLocks noGrp="1"/>
          </p:cNvSpPr>
          <p:nvPr>
            <p:ph type="sldNum" sz="quarter" idx="5"/>
          </p:nvPr>
        </p:nvSpPr>
        <p:spPr/>
        <p:txBody>
          <a:bodyPr/>
          <a:lstStyle/>
          <a:p>
            <a:fld id="{D9B32C08-CC88-46BD-A6A7-149F90328585}" type="slidenum">
              <a:rPr lang="da-DK" smtClean="0"/>
              <a:t>3</a:t>
            </a:fld>
            <a:endParaRPr lang="da-DK"/>
          </a:p>
        </p:txBody>
      </p:sp>
    </p:spTree>
    <p:extLst>
      <p:ext uri="{BB962C8B-B14F-4D97-AF65-F5344CB8AC3E}">
        <p14:creationId xmlns:p14="http://schemas.microsoft.com/office/powerpoint/2010/main" val="401677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Tekniske målinger for muskeleksponering og bevægemønstre</a:t>
            </a:r>
            <a:r>
              <a:rPr lang="da-DK" baseline="0" dirty="0"/>
              <a:t> under arbejde. </a:t>
            </a:r>
            <a:endParaRPr lang="da-DK" baseline="0" dirty="0">
              <a:solidFill>
                <a:srgbClr val="FF0000"/>
              </a:solidFill>
            </a:endParaRPr>
          </a:p>
          <a:p>
            <a:r>
              <a:rPr lang="da-DK" baseline="0" dirty="0">
                <a:solidFill>
                  <a:srgbClr val="FF0000"/>
                </a:solidFill>
              </a:rPr>
              <a:t>10 fra pakkeriet?</a:t>
            </a:r>
            <a:endParaRPr lang="en-US" dirty="0">
              <a:solidFill>
                <a:srgbClr val="FF0000"/>
              </a:solidFill>
            </a:endParaRPr>
          </a:p>
        </p:txBody>
      </p:sp>
      <p:sp>
        <p:nvSpPr>
          <p:cNvPr id="4" name="Pladsholder til slidenummer 3"/>
          <p:cNvSpPr>
            <a:spLocks noGrp="1"/>
          </p:cNvSpPr>
          <p:nvPr>
            <p:ph type="sldNum" sz="quarter" idx="10"/>
          </p:nvPr>
        </p:nvSpPr>
        <p:spPr/>
        <p:txBody>
          <a:bodyPr/>
          <a:lstStyle/>
          <a:p>
            <a:fld id="{A16CFAD1-D197-4A88-B173-A6412E995EE5}" type="slidenum">
              <a:rPr lang="en-GB" smtClean="0"/>
              <a:t>4</a:t>
            </a:fld>
            <a:endParaRPr lang="en-GB"/>
          </a:p>
        </p:txBody>
      </p:sp>
    </p:spTree>
    <p:extLst>
      <p:ext uri="{BB962C8B-B14F-4D97-AF65-F5344CB8AC3E}">
        <p14:creationId xmlns:p14="http://schemas.microsoft.com/office/powerpoint/2010/main" val="59879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Kort opsummering af kam-båndets 12 stationer.</a:t>
            </a:r>
          </a:p>
          <a:p>
            <a:endParaRPr lang="da-DK" dirty="0"/>
          </a:p>
          <a:p>
            <a:r>
              <a:rPr lang="da-DK" dirty="0" err="1"/>
              <a:t>Visarkniv</a:t>
            </a:r>
            <a:endParaRPr lang="en-US"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29/04/2026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7</a:t>
            </a:fld>
            <a:endParaRPr lang="en-GB"/>
          </a:p>
        </p:txBody>
      </p:sp>
    </p:spTree>
    <p:extLst>
      <p:ext uri="{BB962C8B-B14F-4D97-AF65-F5344CB8AC3E}">
        <p14:creationId xmlns:p14="http://schemas.microsoft.com/office/powerpoint/2010/main" val="273393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9B32C08-CC88-46BD-A6A7-149F90328585}" type="slidenum">
              <a:rPr lang="da-DK" smtClean="0"/>
              <a:t>8</a:t>
            </a:fld>
            <a:endParaRPr lang="da-DK"/>
          </a:p>
        </p:txBody>
      </p:sp>
    </p:spTree>
    <p:extLst>
      <p:ext uri="{BB962C8B-B14F-4D97-AF65-F5344CB8AC3E}">
        <p14:creationId xmlns:p14="http://schemas.microsoft.com/office/powerpoint/2010/main" val="149368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82D4E-3612-CAB7-10C1-F580F453D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3979B-F3A9-95FC-04CB-4DAF3B9C5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4DC9B-5FE9-AB24-2856-410CA0B699A0}"/>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2A147298-86A0-4DD8-4E78-F6C77AA65B7E}"/>
              </a:ext>
            </a:extLst>
          </p:cNvPr>
          <p:cNvSpPr>
            <a:spLocks noGrp="1"/>
          </p:cNvSpPr>
          <p:nvPr>
            <p:ph type="sldNum" sz="quarter" idx="10"/>
          </p:nvPr>
        </p:nvSpPr>
        <p:spPr/>
        <p:txBody>
          <a:bodyPr/>
          <a:lstStyle/>
          <a:p>
            <a:fld id="{CDBE16C9-743F-4D01-A5B7-4C3636788556}" type="slidenum">
              <a:rPr lang="da-DK" smtClean="0"/>
              <a:pPr/>
              <a:t>14</a:t>
            </a:fld>
            <a:endParaRPr lang="da-DK" dirty="0"/>
          </a:p>
        </p:txBody>
      </p:sp>
    </p:spTree>
    <p:extLst>
      <p:ext uri="{BB962C8B-B14F-4D97-AF65-F5344CB8AC3E}">
        <p14:creationId xmlns:p14="http://schemas.microsoft.com/office/powerpoint/2010/main" val="78415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9B32C08-CC88-46BD-A6A7-149F90328585}" type="slidenum">
              <a:rPr lang="da-DK" smtClean="0"/>
              <a:t>18</a:t>
            </a:fld>
            <a:endParaRPr lang="da-DK"/>
          </a:p>
        </p:txBody>
      </p:sp>
    </p:spTree>
    <p:extLst>
      <p:ext uri="{BB962C8B-B14F-4D97-AF65-F5344CB8AC3E}">
        <p14:creationId xmlns:p14="http://schemas.microsoft.com/office/powerpoint/2010/main" val="2883840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 titelforside me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8B69-E6A3-B126-1B18-CB384B6A5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05CEA2E7-B45C-D909-78D8-DAF4BD407B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9" name="Billede 8" descr="Et billede, der indeholder tekst, Font/skrifttype, Grafik, grafisk design&#10;&#10;AI-genereret indhold kan være ukorrekt.">
            <a:extLst>
              <a:ext uri="{FF2B5EF4-FFF2-40B4-BE49-F238E27FC236}">
                <a16:creationId xmlns:a16="http://schemas.microsoft.com/office/drawing/2014/main" id="{AACE9835-177B-6F3E-6A12-0D10394DE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962" y="6320707"/>
            <a:ext cx="2021555" cy="339579"/>
          </a:xfrm>
          <a:prstGeom prst="rect">
            <a:avLst/>
          </a:prstGeom>
        </p:spPr>
      </p:pic>
      <p:pic>
        <p:nvPicPr>
          <p:cNvPr id="10" name="Billede 9" descr="Et billede, der indeholder tekst, Font/skrifttype, skærmbillede, sort&#10;&#10;AI-genereret indhold kan være ukorrekt.">
            <a:extLst>
              <a:ext uri="{FF2B5EF4-FFF2-40B4-BE49-F238E27FC236}">
                <a16:creationId xmlns:a16="http://schemas.microsoft.com/office/drawing/2014/main" id="{F8216A55-8908-E95A-DC39-6AB9CF010B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483" y="6215375"/>
            <a:ext cx="1613745" cy="488108"/>
          </a:xfrm>
          <a:prstGeom prst="rect">
            <a:avLst/>
          </a:prstGeom>
        </p:spPr>
      </p:pic>
    </p:spTree>
    <p:extLst>
      <p:ext uri="{BB962C8B-B14F-4D97-AF65-F5344CB8AC3E}">
        <p14:creationId xmlns:p14="http://schemas.microsoft.com/office/powerpoint/2010/main" val="1244662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6090-93BB-B27B-C3AE-05D963641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75E5DD4C-42DE-0D44-F6B3-E6346B85C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91B6BC5D-840E-49C8-1DD3-C57FBD89B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229B0-4371-DCA2-E526-4C9C2D5C6E9A}"/>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6" name="Footer Placeholder 5">
            <a:extLst>
              <a:ext uri="{FF2B5EF4-FFF2-40B4-BE49-F238E27FC236}">
                <a16:creationId xmlns:a16="http://schemas.microsoft.com/office/drawing/2014/main" id="{2FC65635-FCB9-9D6E-82D3-BBE9823ECAF7}"/>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91BEE02-20FB-CA9A-2BC7-F1942A4D4EAC}"/>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6833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081A-1E87-0908-6B55-37379BAE9D98}"/>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98398804-2AB5-E840-A262-9B5458BDD5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79078005-C50F-D5F0-B681-F9736171D5B4}"/>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5" name="Footer Placeholder 4">
            <a:extLst>
              <a:ext uri="{FF2B5EF4-FFF2-40B4-BE49-F238E27FC236}">
                <a16:creationId xmlns:a16="http://schemas.microsoft.com/office/drawing/2014/main" id="{5795CC3B-8ACB-F969-E7B3-8477CF863F3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C93BD08E-51B3-E376-9044-38DE8DCB6C98}"/>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107497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ED9A3-FAB3-A8FA-F384-6393CF52F0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DE977DBB-1729-2793-9321-B739753E65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61FDA64D-D546-5BD9-6093-5B30929C9760}"/>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5" name="Footer Placeholder 4">
            <a:extLst>
              <a:ext uri="{FF2B5EF4-FFF2-40B4-BE49-F238E27FC236}">
                <a16:creationId xmlns:a16="http://schemas.microsoft.com/office/drawing/2014/main" id="{773C428C-74B6-AE1E-C6B4-BD307FE0976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2286E0A-888C-E815-94A7-C5D9925B2A4D}"/>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683435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og indhold A">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121" y="2051999"/>
            <a:ext cx="8748000" cy="3761995"/>
          </a:xfrm>
        </p:spPr>
        <p:txBody>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_DateCustomA" hidden="1"/>
          <p:cNvSpPr>
            <a:spLocks noGrp="1"/>
          </p:cNvSpPr>
          <p:nvPr>
            <p:ph type="dt" sz="half" idx="10"/>
          </p:nvPr>
        </p:nvSpPr>
        <p:spPr>
          <a:xfrm>
            <a:off x="0" y="7058361"/>
            <a:ext cx="0" cy="0"/>
          </a:xfrm>
        </p:spPr>
        <p:txBody>
          <a:bodyPr/>
          <a:lstStyle>
            <a:lvl1pPr>
              <a:defRPr sz="100">
                <a:solidFill>
                  <a:schemeClr val="bg1"/>
                </a:solidFill>
              </a:defRPr>
            </a:lvl1pPr>
          </a:lstStyle>
          <a:p>
            <a:fld id="{87AB86A6-EB5E-4B1D-BE75-28EBA44E5C88}" type="datetime2">
              <a:rPr lang="da-DK" smtClean="0"/>
              <a:t>29. april 2026</a:t>
            </a:fld>
            <a:endParaRPr lang="da-DK" dirty="0"/>
          </a:p>
        </p:txBody>
      </p:sp>
      <p:sp>
        <p:nvSpPr>
          <p:cNvPr id="5" name="FLD_PresentationTitle"/>
          <p:cNvSpPr>
            <a:spLocks noGrp="1"/>
          </p:cNvSpPr>
          <p:nvPr>
            <p:ph type="ftr" sz="quarter" idx="11"/>
          </p:nvPr>
        </p:nvSpPr>
        <p:spPr>
          <a:xfrm>
            <a:off x="9205279" y="6321067"/>
            <a:ext cx="2559600" cy="180000"/>
          </a:xfrm>
        </p:spPr>
        <p:txBody>
          <a:bodyPr/>
          <a:lstStyle/>
          <a:p>
            <a:endParaRPr lang="da-DK" noProof="0" dirty="0"/>
          </a:p>
        </p:txBody>
      </p:sp>
      <p:sp>
        <p:nvSpPr>
          <p:cNvPr id="6" name="Slide Number Placeholder 5"/>
          <p:cNvSpPr>
            <a:spLocks noGrp="1"/>
          </p:cNvSpPr>
          <p:nvPr>
            <p:ph type="sldNum" sz="quarter" idx="12"/>
          </p:nvPr>
        </p:nvSpPr>
        <p:spPr>
          <a:xfrm>
            <a:off x="9205280" y="6434418"/>
            <a:ext cx="2559600" cy="180000"/>
          </a:xfrm>
        </p:spPr>
        <p:txBody>
          <a:bodyPr/>
          <a:lstStyle/>
          <a:p>
            <a:fld id="{859873C9-BF5D-4A9A-BB31-45BBB7BABAF7}" type="slidenum">
              <a:rPr lang="da-DK" noProof="0" smtClean="0"/>
              <a:t>‹#›</a:t>
            </a:fld>
            <a:endParaRPr lang="da-DK" noProof="0" dirty="0"/>
          </a:p>
        </p:txBody>
      </p:sp>
      <p:sp>
        <p:nvSpPr>
          <p:cNvPr id="18" name="Title Placeholder 1">
            <a:extLst>
              <a:ext uri="{FF2B5EF4-FFF2-40B4-BE49-F238E27FC236}">
                <a16:creationId xmlns:a16="http://schemas.microsoft.com/office/drawing/2014/main" id="{41DBED25-9FCF-4042-BE7C-9B92A9FF8C99}"/>
              </a:ext>
            </a:extLst>
          </p:cNvPr>
          <p:cNvSpPr>
            <a:spLocks noGrp="1"/>
          </p:cNvSpPr>
          <p:nvPr>
            <p:ph type="title"/>
            <p:custDataLst>
              <p:tags r:id="rId1"/>
            </p:custDataLst>
          </p:nvPr>
        </p:nvSpPr>
        <p:spPr>
          <a:xfrm>
            <a:off x="427121" y="617429"/>
            <a:ext cx="11332879" cy="352456"/>
          </a:xfrm>
          <a:prstGeom prst="rect">
            <a:avLst/>
          </a:prstGeom>
        </p:spPr>
        <p:txBody>
          <a:bodyPr vert="horz" lIns="0" tIns="0" rIns="0" bIns="0" rtlCol="0" anchor="t" anchorCtr="0">
            <a:noAutofit/>
          </a:bodyPr>
          <a:lstStyle/>
          <a:p>
            <a:r>
              <a:rPr lang="da-DK"/>
              <a:t>Klik for at redigere i master</a:t>
            </a:r>
            <a:endParaRPr lang="da-DK" dirty="0"/>
          </a:p>
        </p:txBody>
      </p:sp>
      <p:sp>
        <p:nvSpPr>
          <p:cNvPr id="8" name="Rectangle 7" hidden="1">
            <a:extLst>
              <a:ext uri="{FF2B5EF4-FFF2-40B4-BE49-F238E27FC236}">
                <a16:creationId xmlns:a16="http://schemas.microsoft.com/office/drawing/2014/main" id="{B47D0394-8450-48E0-A2F6-94FDD27F6829}"/>
              </a:ext>
            </a:extLst>
          </p:cNvPr>
          <p:cNvSpPr/>
          <p:nvPr userDrawn="1"/>
        </p:nvSpPr>
        <p:spPr>
          <a:xfrm>
            <a:off x="427121" y="2046514"/>
            <a:ext cx="11337758" cy="376199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Rectangle 8" hidden="1">
            <a:extLst>
              <a:ext uri="{FF2B5EF4-FFF2-40B4-BE49-F238E27FC236}">
                <a16:creationId xmlns:a16="http://schemas.microsoft.com/office/drawing/2014/main" id="{CE6BEE09-5A9E-4EAA-98FA-EDC36D17FA3D}"/>
              </a:ext>
            </a:extLst>
          </p:cNvPr>
          <p:cNvSpPr/>
          <p:nvPr userDrawn="1"/>
        </p:nvSpPr>
        <p:spPr>
          <a:xfrm>
            <a:off x="427121" y="617429"/>
            <a:ext cx="11337758" cy="61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Subtitle 2">
            <a:extLst>
              <a:ext uri="{FF2B5EF4-FFF2-40B4-BE49-F238E27FC236}">
                <a16:creationId xmlns:a16="http://schemas.microsoft.com/office/drawing/2014/main" id="{F6953E9D-48F1-4357-9744-F7244863C59D}"/>
              </a:ext>
            </a:extLst>
          </p:cNvPr>
          <p:cNvSpPr>
            <a:spLocks noGrp="1"/>
          </p:cNvSpPr>
          <p:nvPr>
            <p:ph type="subTitle" idx="13"/>
          </p:nvPr>
        </p:nvSpPr>
        <p:spPr>
          <a:xfrm>
            <a:off x="427121" y="988154"/>
            <a:ext cx="11337758" cy="352454"/>
          </a:xfrm>
        </p:spPr>
        <p:txBody>
          <a:bodyPr/>
          <a:lstStyle>
            <a:lvl1pPr marL="0" indent="0" algn="l">
              <a:spcBef>
                <a:spcPts val="0"/>
              </a:spcBef>
              <a:buFont typeface="Arial" panose="020B0604020202020204" pitchFamily="34" charset="0"/>
              <a:buChar char="​"/>
              <a:defRPr sz="20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a:t>Klik for at redigere undertiteltypografien i masteren</a:t>
            </a:r>
            <a:endParaRPr lang="da-DK" dirty="0"/>
          </a:p>
        </p:txBody>
      </p:sp>
    </p:spTree>
    <p:extLst>
      <p:ext uri="{BB962C8B-B14F-4D97-AF65-F5344CB8AC3E}">
        <p14:creationId xmlns:p14="http://schemas.microsoft.com/office/powerpoint/2010/main" val="119124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og indhol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12799" y="2032000"/>
            <a:ext cx="6502401" cy="3606800"/>
          </a:xfrm>
        </p:spPr>
        <p:txBody>
          <a:bodyPr/>
          <a:lstStyle>
            <a:lvl1pPr>
              <a:defRPr/>
            </a:lvl1pPr>
            <a:lvl2pPr>
              <a:defRPr/>
            </a:lvl2pPr>
            <a:lvl3pPr>
              <a:defRPr/>
            </a:lvl3pPr>
            <a:lvl4pPr>
              <a:defRPr/>
            </a:lvl4pPr>
            <a:lvl5pPr>
              <a:defRPr>
                <a:solidFill>
                  <a:schemeClr val="accent1"/>
                </a:solidFill>
              </a:defRPr>
            </a:lvl5pPr>
          </a:lstStyle>
          <a:p>
            <a:pPr lvl="0"/>
            <a:r>
              <a:rPr lang="da-DK" noProof="0" dirty="0"/>
              <a:t>Klik for at tilføje tekst.                                                                             Klik på Forøg listeniveau for at se næste tekstformat.                          Klik på Formindsk listeniveau for at se foregående tekstformat.       Brug ikke tekstfeltet til billeder. Brug det gerne til figurer/grafer og tabeller. Brug sort tekst på hvid baggrund – undtagelse er overskrifter, som altid er blå.</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p:txBody>
      </p:sp>
      <p:sp>
        <p:nvSpPr>
          <p:cNvPr id="4" name="Date Placeholder 3" hidden="1">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FA532F53-CC62-4553-9D43-03DE52C486B3}" type="datetime2">
              <a:rPr lang="da-DK" smtClean="0"/>
              <a:t>29. april 2026</a:t>
            </a:fld>
            <a:endParaRPr lang="da-DK" dirty="0"/>
          </a:p>
        </p:txBody>
      </p:sp>
      <p:sp>
        <p:nvSpPr>
          <p:cNvPr id="5" name="Footer Placeholder 4" hidden="1">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470274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indhol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12799" y="2032000"/>
            <a:ext cx="6502401" cy="3606800"/>
          </a:xfrm>
        </p:spPr>
        <p:txBody>
          <a:bodyPr/>
          <a:lstStyle>
            <a:lvl1pPr>
              <a:defRPr/>
            </a:lvl1pPr>
            <a:lvl2pPr>
              <a:defRPr/>
            </a:lvl2pPr>
            <a:lvl3pPr>
              <a:defRPr/>
            </a:lvl3pPr>
            <a:lvl4pPr>
              <a:defRPr/>
            </a:lvl4pPr>
            <a:lvl5pPr>
              <a:defRPr>
                <a:solidFill>
                  <a:schemeClr val="accent1"/>
                </a:solidFill>
              </a:defRPr>
            </a:lvl5pPr>
          </a:lstStyle>
          <a:p>
            <a:pPr lvl="0"/>
            <a:r>
              <a:rPr lang="da-DK" noProof="0" dirty="0"/>
              <a:t>Klik for at tilføje tekst.                                                                             Klik på Forøg listeniveau for at se næste tekstformat.                          Klik på Formindsk listeniveau for at se foregående tekstformat.       Brug ikke tekstfeltet til billeder. Brug det gerne til figurer/grafer og tabeller. Brug sort tekst på hvid baggrund – undtagelse er overskrifter, som altid er blå.</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p:txBody>
      </p:sp>
      <p:sp>
        <p:nvSpPr>
          <p:cNvPr id="4" name="Date Placeholder 3" hidden="1">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FA532F53-CC62-4553-9D43-03DE52C486B3}" type="datetime2">
              <a:rPr lang="da-DK" smtClean="0"/>
              <a:t>29. april 2026</a:t>
            </a:fld>
            <a:endParaRPr lang="da-DK" dirty="0"/>
          </a:p>
        </p:txBody>
      </p:sp>
      <p:sp>
        <p:nvSpPr>
          <p:cNvPr id="5" name="Footer Placeholder 4" hidden="1">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73101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og indhold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15F8B7-992F-CD7C-1067-88371064A0DC}"/>
              </a:ext>
            </a:extLst>
          </p:cNvPr>
          <p:cNvSpPr/>
          <p:nvPr userDrawn="1"/>
        </p:nvSpPr>
        <p:spPr>
          <a:xfrm>
            <a:off x="406400" y="0"/>
            <a:ext cx="11379200" cy="6045200"/>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12799" y="2032000"/>
            <a:ext cx="6502401" cy="36068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dirty="0"/>
              <a:t>Klik for at tilføje tekst.                                                                            Klik på Forøg listeniveau for at se næste tekstformat.                          Klik på Formindsk listeniveau for at se foregående tekstformat.               Brug ikke tekstfeltet til billeder. Brug det gerne til figurer/grafer og tabeller. Teksten skal være blå, når der er en baggrundsfarve.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p:txBody>
      </p:sp>
      <p:sp>
        <p:nvSpPr>
          <p:cNvPr id="4" name="Date Placeholder 3" hidden="1">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79FE527D-4DAF-4B54-B0BF-869BC0806E2F}" type="datetime2">
              <a:rPr lang="da-DK" smtClean="0"/>
              <a:t>29. april 2026</a:t>
            </a:fld>
            <a:endParaRPr lang="da-DK" dirty="0"/>
          </a:p>
        </p:txBody>
      </p:sp>
      <p:sp>
        <p:nvSpPr>
          <p:cNvPr id="5" name="Footer Placeholder 4" hidden="1">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4102310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86F8E326-C08F-4A91-AC39-AC597CF03DB9}"/>
              </a:ext>
            </a:extLst>
          </p:cNvPr>
          <p:cNvSpPr>
            <a:spLocks noGrp="1"/>
          </p:cNvSpPr>
          <p:nvPr>
            <p:ph type="dt" sz="half" idx="10"/>
          </p:nvPr>
        </p:nvSpPr>
        <p:spPr/>
        <p:txBody>
          <a:bodyPr/>
          <a:lstStyle/>
          <a:p>
            <a:fld id="{4027B451-24B7-478B-B3CE-569A8D47EA04}" type="datetime2">
              <a:rPr lang="da-DK" smtClean="0"/>
              <a:t>29. april 2026</a:t>
            </a:fld>
            <a:endParaRPr lang="da-DK" dirty="0"/>
          </a:p>
        </p:txBody>
      </p:sp>
      <p:sp>
        <p:nvSpPr>
          <p:cNvPr id="6" name="Footer Placeholder 5" hidden="1">
            <a:extLst>
              <a:ext uri="{FF2B5EF4-FFF2-40B4-BE49-F238E27FC236}">
                <a16:creationId xmlns:a16="http://schemas.microsoft.com/office/drawing/2014/main" id="{BFC1E843-D1B7-4A1B-88E0-600F68E23555}"/>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06FD6CF0-63E8-4640-A2FA-617A92A15763}"/>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84394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uden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668C-A32F-CCB7-DA64-EE8F8C13A6C7}"/>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5C64E597-B1A4-A92C-F9A2-ACB8B1B9D6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5CFDEA3-BDED-8F8D-BE19-949F24D9129B}"/>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5" name="Footer Placeholder 4">
            <a:extLst>
              <a:ext uri="{FF2B5EF4-FFF2-40B4-BE49-F238E27FC236}">
                <a16:creationId xmlns:a16="http://schemas.microsoft.com/office/drawing/2014/main" id="{B931F3CC-59FF-0B2A-A82A-931C804F996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C494A976-D393-F131-03C3-0CE4025C9D08}"/>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3493365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lide med logo-N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668C-A32F-CCB7-DA64-EE8F8C13A6C7}"/>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5C64E597-B1A4-A92C-F9A2-ACB8B1B9D61B}"/>
              </a:ext>
            </a:extLst>
          </p:cNvPr>
          <p:cNvSpPr>
            <a:spLocks noGrp="1"/>
          </p:cNvSpPr>
          <p:nvPr>
            <p:ph idx="1"/>
          </p:nvPr>
        </p:nvSpPr>
        <p:spPr>
          <a:xfrm>
            <a:off x="838200" y="1825625"/>
            <a:ext cx="10515600" cy="4129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5" name="Billede 4" descr="Et billede, der indeholder tekst, Font/skrifttype, Grafik, grafisk design&#10;&#10;AI-genereret indhold kan være ukorrekt.">
            <a:extLst>
              <a:ext uri="{FF2B5EF4-FFF2-40B4-BE49-F238E27FC236}">
                <a16:creationId xmlns:a16="http://schemas.microsoft.com/office/drawing/2014/main" id="{6008EF53-1300-6D89-C818-91F9AE9DE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962" y="6320707"/>
            <a:ext cx="2021555" cy="339579"/>
          </a:xfrm>
          <a:prstGeom prst="rect">
            <a:avLst/>
          </a:prstGeom>
        </p:spPr>
      </p:pic>
      <p:pic>
        <p:nvPicPr>
          <p:cNvPr id="9" name="Billede 8" descr="Et billede, der indeholder tekst, Font/skrifttype, skærmbillede, sort&#10;&#10;AI-genereret indhold kan være ukorrekt.">
            <a:extLst>
              <a:ext uri="{FF2B5EF4-FFF2-40B4-BE49-F238E27FC236}">
                <a16:creationId xmlns:a16="http://schemas.microsoft.com/office/drawing/2014/main" id="{91B0E12C-1C60-7824-993B-E78473110A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483" y="6215375"/>
            <a:ext cx="1613745" cy="488108"/>
          </a:xfrm>
          <a:prstGeom prst="rect">
            <a:avLst/>
          </a:prstGeom>
        </p:spPr>
      </p:pic>
    </p:spTree>
    <p:extLst>
      <p:ext uri="{BB962C8B-B14F-4D97-AF65-F5344CB8AC3E}">
        <p14:creationId xmlns:p14="http://schemas.microsoft.com/office/powerpoint/2010/main" val="3535722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FEFA-89D4-264E-548D-4BAD22768A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E07E2EAB-AA25-6528-E05C-D66CED7D92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32093-7276-5E6B-2D07-5C58FBF5B3A6}"/>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5" name="Footer Placeholder 4">
            <a:extLst>
              <a:ext uri="{FF2B5EF4-FFF2-40B4-BE49-F238E27FC236}">
                <a16:creationId xmlns:a16="http://schemas.microsoft.com/office/drawing/2014/main" id="{C2B41B95-0682-BF48-860C-461BA130CB8B}"/>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13261C7-43E3-F579-8236-FD18D344A5EB}"/>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117067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88AE-2C21-51E7-E115-D2B726C26D8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8067821D-1591-546F-53DE-23234D757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D47155BD-D7C1-219C-586A-5F703F61A9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10599845-1592-C346-1F3D-EB609C8EA6C9}"/>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6" name="Footer Placeholder 5">
            <a:extLst>
              <a:ext uri="{FF2B5EF4-FFF2-40B4-BE49-F238E27FC236}">
                <a16:creationId xmlns:a16="http://schemas.microsoft.com/office/drawing/2014/main" id="{E56B1F65-0E3B-780C-50AE-AD086461D804}"/>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5DDF0860-A3CD-167C-6329-531EF99F460D}"/>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207274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06F6-8F33-A4EA-C636-735E96DDFC10}"/>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FD49887E-D6B0-FE45-0573-130D0A89A0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C5C883-32D5-894A-D2ED-142041D45E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46C6FCF5-0804-223F-CAB8-9E3A0749E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B2A76-E0DB-3288-A1A6-072B9297CA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3B439115-A573-9CEA-742F-E679EF1962C3}"/>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8" name="Footer Placeholder 7">
            <a:extLst>
              <a:ext uri="{FF2B5EF4-FFF2-40B4-BE49-F238E27FC236}">
                <a16:creationId xmlns:a16="http://schemas.microsoft.com/office/drawing/2014/main" id="{80CB28CB-031F-E63E-5969-96AA104707ED}"/>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026DD212-AF35-A55E-CD59-4917447176EB}"/>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157030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3606-6C4A-C711-B740-5F68A2E4D4AA}"/>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B5D0FF83-CA1E-C2FA-04AE-36E38A815AB1}"/>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4" name="Footer Placeholder 3">
            <a:extLst>
              <a:ext uri="{FF2B5EF4-FFF2-40B4-BE49-F238E27FC236}">
                <a16:creationId xmlns:a16="http://schemas.microsoft.com/office/drawing/2014/main" id="{DBA6C39E-BC8D-28A7-7FA3-96C19509A66B}"/>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F13CCCC4-B033-C33D-8BB6-B6BE65578490}"/>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209820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88314-4559-6399-93F9-D4B4BBAA9BC2}"/>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3" name="Footer Placeholder 2">
            <a:extLst>
              <a:ext uri="{FF2B5EF4-FFF2-40B4-BE49-F238E27FC236}">
                <a16:creationId xmlns:a16="http://schemas.microsoft.com/office/drawing/2014/main" id="{09893D5E-2D1C-7522-48C9-97B1B0D2763B}"/>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D8A38322-2FA6-AE37-DEC0-F3AF1C603618}"/>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331202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8FA4-F6B2-6EE9-A51C-15EE81737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4CEAAEE5-BF61-5532-7082-D3238D889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9E612E68-27D4-3E07-AB8D-C2AC45042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19225-D16E-BE5A-95A5-A47FE2FEA20C}"/>
              </a:ext>
            </a:extLst>
          </p:cNvPr>
          <p:cNvSpPr>
            <a:spLocks noGrp="1"/>
          </p:cNvSpPr>
          <p:nvPr>
            <p:ph type="dt" sz="half" idx="10"/>
          </p:nvPr>
        </p:nvSpPr>
        <p:spPr/>
        <p:txBody>
          <a:bodyPr/>
          <a:lstStyle/>
          <a:p>
            <a:fld id="{C30C0EEC-CE88-4569-B08B-7008711F9174}" type="datetimeFigureOut">
              <a:rPr lang="da-DK" smtClean="0"/>
              <a:t>29-04-2026</a:t>
            </a:fld>
            <a:endParaRPr lang="da-DK"/>
          </a:p>
        </p:txBody>
      </p:sp>
      <p:sp>
        <p:nvSpPr>
          <p:cNvPr id="6" name="Footer Placeholder 5">
            <a:extLst>
              <a:ext uri="{FF2B5EF4-FFF2-40B4-BE49-F238E27FC236}">
                <a16:creationId xmlns:a16="http://schemas.microsoft.com/office/drawing/2014/main" id="{396F71D3-3933-9447-EAE7-E25F4C5A736C}"/>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0393FC1B-04D8-A87C-A25E-B82C706AD89B}"/>
              </a:ext>
            </a:extLst>
          </p:cNvPr>
          <p:cNvSpPr>
            <a:spLocks noGrp="1"/>
          </p:cNvSpPr>
          <p:nvPr>
            <p:ph type="sldNum" sz="quarter" idx="12"/>
          </p:nvPr>
        </p:nvSpPr>
        <p:spPr/>
        <p:txBody>
          <a:bodyPr/>
          <a:lstStyle/>
          <a:p>
            <a:fld id="{C56E3413-7795-403A-AC15-75613BB7ED6F}" type="slidenum">
              <a:rPr lang="da-DK" smtClean="0"/>
              <a:t>‹#›</a:t>
            </a:fld>
            <a:endParaRPr lang="da-DK"/>
          </a:p>
        </p:txBody>
      </p:sp>
    </p:spTree>
    <p:extLst>
      <p:ext uri="{BB962C8B-B14F-4D97-AF65-F5344CB8AC3E}">
        <p14:creationId xmlns:p14="http://schemas.microsoft.com/office/powerpoint/2010/main" val="151191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E08177-0377-38A0-5359-FD786061B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BEBF1521-0B1B-B6AD-C25B-89B9E156A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D7B131D-CB5E-4094-4840-BEEBF10EE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0C0EEC-CE88-4569-B08B-7008711F9174}" type="datetimeFigureOut">
              <a:rPr lang="da-DK" smtClean="0"/>
              <a:t>29-04-2026</a:t>
            </a:fld>
            <a:endParaRPr lang="da-DK"/>
          </a:p>
        </p:txBody>
      </p:sp>
      <p:sp>
        <p:nvSpPr>
          <p:cNvPr id="5" name="Footer Placeholder 4">
            <a:extLst>
              <a:ext uri="{FF2B5EF4-FFF2-40B4-BE49-F238E27FC236}">
                <a16:creationId xmlns:a16="http://schemas.microsoft.com/office/drawing/2014/main" id="{F9503C13-169E-25FA-DC2C-8972C2506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Slide Number Placeholder 5">
            <a:extLst>
              <a:ext uri="{FF2B5EF4-FFF2-40B4-BE49-F238E27FC236}">
                <a16:creationId xmlns:a16="http://schemas.microsoft.com/office/drawing/2014/main" id="{7726361D-99DA-66AF-4782-C295BDED2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6E3413-7795-403A-AC15-75613BB7ED6F}" type="slidenum">
              <a:rPr lang="da-DK" smtClean="0"/>
              <a:t>‹#›</a:t>
            </a:fld>
            <a:endParaRPr lang="da-DK"/>
          </a:p>
        </p:txBody>
      </p:sp>
    </p:spTree>
    <p:extLst>
      <p:ext uri="{BB962C8B-B14F-4D97-AF65-F5344CB8AC3E}">
        <p14:creationId xmlns:p14="http://schemas.microsoft.com/office/powerpoint/2010/main" val="121862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88" r:id="rId13"/>
    <p:sldLayoutId id="21474837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812799" y="812800"/>
            <a:ext cx="10566401" cy="406400"/>
          </a:xfrm>
          <a:prstGeom prst="rect">
            <a:avLst/>
          </a:prstGeom>
        </p:spPr>
        <p:txBody>
          <a:bodyPr vert="horz" lIns="0" tIns="0" rIns="0" bIns="0" rtlCol="0" anchor="t" anchorCtr="0">
            <a:noAutofit/>
          </a:bodyPr>
          <a:lstStyle/>
          <a:p>
            <a:endParaRPr lang="da-DK" dirty="0"/>
          </a:p>
        </p:txBody>
      </p:sp>
      <p:sp>
        <p:nvSpPr>
          <p:cNvPr id="3" name="Text Placeholder 2"/>
          <p:cNvSpPr>
            <a:spLocks noGrp="1"/>
          </p:cNvSpPr>
          <p:nvPr>
            <p:ph type="body" idx="1"/>
          </p:nvPr>
        </p:nvSpPr>
        <p:spPr>
          <a:xfrm>
            <a:off x="812799" y="2032000"/>
            <a:ext cx="10566401" cy="3606800"/>
          </a:xfrm>
          <a:prstGeom prst="rect">
            <a:avLst/>
          </a:prstGeom>
        </p:spPr>
        <p:txBody>
          <a:bodyPr vert="horz" lIns="0" tIns="0" rIns="0" bIns="0" rtlCol="0">
            <a:noAutofit/>
          </a:bodyPr>
          <a:lstStyle/>
          <a:p>
            <a:pPr lvl="0"/>
            <a:r>
              <a:rPr lang="da-DK" noProof="0" dirty="0"/>
              <a:t>Niveau 1. Bullet 1                                                                                                                                                             Enter &amp; TAB for at se næste tekstformat                                                                                                                   SHIFT+TAB for at se foregående tekstformat</a:t>
            </a:r>
          </a:p>
          <a:p>
            <a:pPr lvl="1"/>
            <a:r>
              <a:rPr lang="da-DK" noProof="0" dirty="0"/>
              <a:t>Niveau 2. Bullet 2</a:t>
            </a:r>
          </a:p>
          <a:p>
            <a:pPr lvl="2"/>
            <a:r>
              <a:rPr lang="da-DK" noProof="0" dirty="0"/>
              <a:t>Niveau 3. Tal</a:t>
            </a:r>
          </a:p>
          <a:p>
            <a:pPr lvl="3"/>
            <a:r>
              <a:rPr lang="da-DK" noProof="0" dirty="0"/>
              <a:t>Niveau 4. Tal andet listeniveau</a:t>
            </a:r>
          </a:p>
          <a:p>
            <a:pPr lvl="4"/>
            <a:r>
              <a:rPr lang="da-DK" noProof="0" dirty="0"/>
              <a:t>Niveau 5. Overskrift</a:t>
            </a:r>
          </a:p>
          <a:p>
            <a:pPr lvl="5"/>
            <a:r>
              <a:rPr lang="da-DK" noProof="0" dirty="0"/>
              <a:t>Niveau 6. Brødtekst</a:t>
            </a:r>
          </a:p>
          <a:p>
            <a:pPr lvl="6"/>
            <a:r>
              <a:rPr lang="da-DK" noProof="0" dirty="0"/>
              <a:t>Niveau 7. Underoverskrift</a:t>
            </a:r>
          </a:p>
          <a:p>
            <a:pPr lvl="7"/>
            <a:r>
              <a:rPr lang="da-DK" noProof="0" dirty="0"/>
              <a:t>Niveau 8. Vigtig information eller tal</a:t>
            </a:r>
          </a:p>
          <a:p>
            <a:pPr lvl="8"/>
            <a:r>
              <a:rPr lang="da-DK" noProof="0" dirty="0"/>
              <a:t>Niveau 9. Billedtekst</a:t>
            </a:r>
          </a:p>
        </p:txBody>
      </p:sp>
      <p:sp>
        <p:nvSpPr>
          <p:cNvPr id="6" name="Slide Number Placeholder 5"/>
          <p:cNvSpPr>
            <a:spLocks noGrp="1"/>
          </p:cNvSpPr>
          <p:nvPr>
            <p:ph type="sldNum" sz="quarter" idx="4"/>
          </p:nvPr>
        </p:nvSpPr>
        <p:spPr>
          <a:xfrm>
            <a:off x="11379200" y="6475024"/>
            <a:ext cx="406399" cy="126000"/>
          </a:xfrm>
          <a:prstGeom prst="rect">
            <a:avLst/>
          </a:prstGeom>
        </p:spPr>
        <p:txBody>
          <a:bodyPr vert="horz" lIns="0" tIns="0" rIns="0" bIns="0" rtlCol="0" anchor="ctr" anchorCtr="0"/>
          <a:lstStyle>
            <a:lvl1pPr algn="r">
              <a:defRPr sz="1100">
                <a:solidFill>
                  <a:schemeClr val="accent4"/>
                </a:solidFill>
              </a:defRPr>
            </a:lvl1pPr>
          </a:lstStyle>
          <a:p>
            <a:fld id="{24C8C45C-947F-4981-8B3F-4F32E973C901}" type="slidenum">
              <a:rPr lang="da-DK" smtClean="0"/>
              <a:pPr/>
              <a:t>‹#›</a:t>
            </a:fld>
            <a:endParaRPr lang="da-DK" dirty="0"/>
          </a:p>
        </p:txBody>
      </p:sp>
      <p:sp>
        <p:nvSpPr>
          <p:cNvPr id="2" name="Date Placeholder 1" hidden="1">
            <a:extLst>
              <a:ext uri="{FF2B5EF4-FFF2-40B4-BE49-F238E27FC236}">
                <a16:creationId xmlns:a16="http://schemas.microsoft.com/office/drawing/2014/main" id="{6DAF2562-DFA4-49A4-9C2A-FBAD02376BBC}"/>
              </a:ext>
            </a:extLst>
          </p:cNvPr>
          <p:cNvSpPr>
            <a:spLocks noGrp="1"/>
          </p:cNvSpPr>
          <p:nvPr>
            <p:ph type="dt" sz="half" idx="2"/>
          </p:nvPr>
        </p:nvSpPr>
        <p:spPr>
          <a:xfrm>
            <a:off x="0" y="6858000"/>
            <a:ext cx="0" cy="0"/>
          </a:xfrm>
          <a:prstGeom prst="rect">
            <a:avLst/>
          </a:prstGeom>
        </p:spPr>
        <p:txBody>
          <a:bodyPr vert="horz" lIns="0" tIns="0" rIns="0" bIns="0" rtlCol="0" anchor="ctr" anchorCtr="0"/>
          <a:lstStyle>
            <a:lvl1pPr algn="l">
              <a:defRPr sz="1200">
                <a:noFill/>
              </a:defRPr>
            </a:lvl1pPr>
          </a:lstStyle>
          <a:p>
            <a:fld id="{4213FFC2-9C36-438D-9BB0-A1C0D8013389}" type="datetime2">
              <a:rPr lang="da-DK" smtClean="0"/>
              <a:t>29. april 2026</a:t>
            </a:fld>
            <a:endParaRPr lang="da-DK" dirty="0"/>
          </a:p>
        </p:txBody>
      </p:sp>
      <p:sp>
        <p:nvSpPr>
          <p:cNvPr id="8" name="Footer Placeholder 7" hidden="1">
            <a:extLst>
              <a:ext uri="{FF2B5EF4-FFF2-40B4-BE49-F238E27FC236}">
                <a16:creationId xmlns:a16="http://schemas.microsoft.com/office/drawing/2014/main" id="{3D397FDF-4480-4092-8EF3-23AF214F4831}"/>
              </a:ext>
            </a:extLst>
          </p:cNvPr>
          <p:cNvSpPr>
            <a:spLocks noGrp="1"/>
          </p:cNvSpPr>
          <p:nvPr>
            <p:ph type="ftr" sz="quarter" idx="3"/>
          </p:nvPr>
        </p:nvSpPr>
        <p:spPr>
          <a:xfrm>
            <a:off x="0" y="6858000"/>
            <a:ext cx="0" cy="0"/>
          </a:xfrm>
          <a:prstGeom prst="rect">
            <a:avLst/>
          </a:prstGeom>
        </p:spPr>
        <p:txBody>
          <a:bodyPr vert="horz" lIns="0" tIns="0" rIns="0" bIns="0" rtlCol="0" anchor="ctr" anchorCtr="0"/>
          <a:lstStyle>
            <a:lvl1pPr algn="ctr">
              <a:defRPr sz="1200">
                <a:noFill/>
              </a:defRPr>
            </a:lvl1pPr>
          </a:lstStyle>
          <a:p>
            <a:endParaRPr lang="da-DK" dirty="0"/>
          </a:p>
        </p:txBody>
      </p:sp>
      <p:pic>
        <p:nvPicPr>
          <p:cNvPr id="9" name="Billede 8">
            <a:extLst>
              <a:ext uri="{FF2B5EF4-FFF2-40B4-BE49-F238E27FC236}">
                <a16:creationId xmlns:a16="http://schemas.microsoft.com/office/drawing/2014/main" id="{4C126C02-EEA7-4CF3-8339-35E9DE44569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1314" y="6325624"/>
            <a:ext cx="2274199" cy="298800"/>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32" r:id="rId1"/>
    <p:sldLayoutId id="2147483786" r:id="rId2"/>
  </p:sldLayoutIdLst>
  <p:hf hdr="0" ftr="0" dt="0"/>
  <p:txStyles>
    <p:titleStyle>
      <a:lvl1pPr algn="l" defTabSz="914400" rtl="0" eaLnBrk="1" latinLnBrk="0" hangingPunct="1">
        <a:lnSpc>
          <a:spcPct val="90000"/>
        </a:lnSpc>
        <a:spcBef>
          <a:spcPct val="0"/>
        </a:spcBef>
        <a:buNone/>
        <a:defRPr sz="2800" b="1" kern="1200" spc="-70" baseline="0">
          <a:solidFill>
            <a:schemeClr val="accent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600"/>
        </a:spcAft>
        <a:buFont typeface="Arial" panose="020B0604020202020204" pitchFamily="34" charset="0"/>
        <a:buChar char="•"/>
        <a:defRPr sz="1600" kern="1200" spc="-10" baseline="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600"/>
        </a:spcAft>
        <a:buFont typeface="Arial" panose="020B0604020202020204" pitchFamily="34" charset="0"/>
        <a:buChar char="•"/>
        <a:defRPr sz="1600" kern="1200" spc="-10" baseline="0">
          <a:solidFill>
            <a:schemeClr val="tx1"/>
          </a:solidFill>
          <a:latin typeface="+mn-lt"/>
          <a:ea typeface="+mn-ea"/>
          <a:cs typeface="+mn-cs"/>
        </a:defRPr>
      </a:lvl2pPr>
      <a:lvl3pPr marL="266400" indent="-266400" algn="l" defTabSz="914400" rtl="0" eaLnBrk="1" latinLnBrk="0" hangingPunct="1">
        <a:lnSpc>
          <a:spcPct val="110000"/>
        </a:lnSpc>
        <a:spcBef>
          <a:spcPts val="800"/>
        </a:spcBef>
        <a:spcAft>
          <a:spcPts val="800"/>
        </a:spcAft>
        <a:buFont typeface="+mj-lt"/>
        <a:buAutoNum type="arabicPeriod"/>
        <a:defRPr sz="2000" b="0" kern="1200">
          <a:solidFill>
            <a:schemeClr val="tx1"/>
          </a:solidFill>
          <a:latin typeface="+mn-lt"/>
          <a:ea typeface="+mn-ea"/>
          <a:cs typeface="+mn-cs"/>
        </a:defRPr>
      </a:lvl3pPr>
      <a:lvl4pPr marL="446400" indent="-266400" algn="l" defTabSz="914400" rtl="0" eaLnBrk="1" latinLnBrk="0" hangingPunct="1">
        <a:lnSpc>
          <a:spcPct val="110000"/>
        </a:lnSpc>
        <a:spcBef>
          <a:spcPts val="0"/>
        </a:spcBef>
        <a:spcAft>
          <a:spcPts val="800"/>
        </a:spcAft>
        <a:buFont typeface="+mj-lt"/>
        <a:buAutoNum type="alphaLcPeriod"/>
        <a:defRPr sz="1600" b="0" kern="1200">
          <a:solidFill>
            <a:schemeClr val="tx1"/>
          </a:solidFill>
          <a:latin typeface="+mn-lt"/>
          <a:ea typeface="+mn-ea"/>
          <a:cs typeface="+mn-cs"/>
        </a:defRPr>
      </a:lvl4pPr>
      <a:lvl5pPr marL="0" indent="0" algn="l" defTabSz="914400" rtl="0" eaLnBrk="1" latinLnBrk="0" hangingPunct="1">
        <a:lnSpc>
          <a:spcPct val="110000"/>
        </a:lnSpc>
        <a:spcBef>
          <a:spcPts val="1200"/>
        </a:spcBef>
        <a:spcAft>
          <a:spcPts val="0"/>
        </a:spcAft>
        <a:buFont typeface="Arial" panose="020B0604020202020204" pitchFamily="34" charset="0"/>
        <a:buChar char="​"/>
        <a:tabLst/>
        <a:defRPr sz="1600" b="1" kern="1200" spc="-10" baseline="0">
          <a:solidFill>
            <a:schemeClr val="accent1"/>
          </a:solidFill>
          <a:latin typeface="+mn-lt"/>
          <a:ea typeface="+mn-ea"/>
          <a:cs typeface="+mn-cs"/>
        </a:defRPr>
      </a:lvl5pPr>
      <a:lvl6pPr marL="0" indent="0" algn="l" defTabSz="914400" rtl="0" eaLnBrk="1" latinLnBrk="0" hangingPunct="1">
        <a:lnSpc>
          <a:spcPct val="110000"/>
        </a:lnSpc>
        <a:spcBef>
          <a:spcPts val="0"/>
        </a:spcBef>
        <a:spcAft>
          <a:spcPts val="0"/>
        </a:spcAft>
        <a:buFont typeface="Arial" panose="020B0604020202020204" pitchFamily="34" charset="0"/>
        <a:buChar char="​"/>
        <a:defRPr sz="1600" kern="1200" spc="-10" baseline="0">
          <a:solidFill>
            <a:schemeClr val="tx1"/>
          </a:solidFill>
          <a:latin typeface="+mn-lt"/>
          <a:ea typeface="+mn-ea"/>
          <a:cs typeface="+mn-cs"/>
        </a:defRPr>
      </a:lvl6pPr>
      <a:lvl7pPr marL="0" indent="0" algn="l" defTabSz="914400" rtl="0" eaLnBrk="1" latinLnBrk="0" hangingPunct="1">
        <a:lnSpc>
          <a:spcPct val="100000"/>
        </a:lnSpc>
        <a:spcBef>
          <a:spcPts val="500"/>
        </a:spcBef>
        <a:spcAft>
          <a:spcPts val="0"/>
        </a:spcAft>
        <a:buFont typeface="Arial" panose="020B0604020202020204" pitchFamily="34" charset="0"/>
        <a:buChar char="​"/>
        <a:defRPr sz="2000" b="0" kern="1200" spc="-30" baseline="0">
          <a:solidFill>
            <a:schemeClr val="tx1"/>
          </a:solidFill>
          <a:latin typeface="+mn-lt"/>
          <a:ea typeface="+mn-ea"/>
          <a:cs typeface="+mn-cs"/>
        </a:defRPr>
      </a:lvl7pPr>
      <a:lvl8pPr marL="0" indent="0" algn="l" defTabSz="914400" rtl="0" eaLnBrk="1" latinLnBrk="0" hangingPunct="1">
        <a:lnSpc>
          <a:spcPct val="80000"/>
        </a:lnSpc>
        <a:spcBef>
          <a:spcPts val="500"/>
        </a:spcBef>
        <a:spcAft>
          <a:spcPts val="0"/>
        </a:spcAft>
        <a:buFont typeface="Arial" panose="020B0604020202020204" pitchFamily="34" charset="0"/>
        <a:buChar char="​"/>
        <a:defRPr sz="4200" b="1" kern="1200" spc="-150" baseline="0">
          <a:solidFill>
            <a:schemeClr val="tx1"/>
          </a:solidFill>
          <a:latin typeface="+mn-lt"/>
          <a:ea typeface="+mn-ea"/>
          <a:cs typeface="+mn-cs"/>
        </a:defRPr>
      </a:lvl8pPr>
      <a:lvl9pPr marL="0" indent="0" algn="l" defTabSz="914400" rtl="0" eaLnBrk="1" latinLnBrk="0" hangingPunct="1">
        <a:lnSpc>
          <a:spcPct val="90000"/>
        </a:lnSpc>
        <a:spcBef>
          <a:spcPts val="500"/>
        </a:spcBef>
        <a:spcAft>
          <a:spcPts val="0"/>
        </a:spcAft>
        <a:buFont typeface="Arial" panose="020B0604020202020204" pitchFamily="34" charset="0"/>
        <a:buChar char="​"/>
        <a:defRPr sz="1000" kern="1200" baseline="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 userDrawn="1">
          <p15:clr>
            <a:srgbClr val="000000"/>
          </p15:clr>
        </p15:guide>
        <p15:guide id="2" pos="1024" userDrawn="1">
          <p15:clr>
            <a:srgbClr val="A4A3A4"/>
          </p15:clr>
        </p15:guide>
        <p15:guide id="3" orient="horz" pos="256" userDrawn="1">
          <p15:clr>
            <a:srgbClr val="A4A3A4"/>
          </p15:clr>
        </p15:guide>
        <p15:guide id="4" orient="horz" pos="1280" userDrawn="1">
          <p15:clr>
            <a:srgbClr val="A4A3A4"/>
          </p15:clr>
        </p15:guide>
        <p15:guide id="5" pos="1536" userDrawn="1">
          <p15:clr>
            <a:srgbClr val="A4A3A4"/>
          </p15:clr>
        </p15:guide>
        <p15:guide id="6" orient="horz" pos="1792" userDrawn="1">
          <p15:clr>
            <a:srgbClr val="A4A3A4"/>
          </p15:clr>
        </p15:guide>
        <p15:guide id="7" pos="2048" userDrawn="1">
          <p15:clr>
            <a:srgbClr val="A4A3A4"/>
          </p15:clr>
        </p15:guide>
        <p15:guide id="8" orient="horz" pos="2304" userDrawn="1">
          <p15:clr>
            <a:srgbClr val="A4A3A4"/>
          </p15:clr>
        </p15:guide>
        <p15:guide id="9" pos="2560" userDrawn="1">
          <p15:clr>
            <a:srgbClr val="A4A3A4"/>
          </p15:clr>
        </p15:guide>
        <p15:guide id="10" orient="horz" pos="2816" userDrawn="1">
          <p15:clr>
            <a:srgbClr val="A4A3A4"/>
          </p15:clr>
        </p15:guide>
        <p15:guide id="11" pos="6656" userDrawn="1">
          <p15:clr>
            <a:srgbClr val="A4A3A4"/>
          </p15:clr>
        </p15:guide>
        <p15:guide id="12" pos="7168" userDrawn="1">
          <p15:clr>
            <a:srgbClr val="000000"/>
          </p15:clr>
        </p15:guide>
        <p15:guide id="13" orient="horz" pos="3808" userDrawn="1">
          <p15:clr>
            <a:srgbClr val="A4A3A4"/>
          </p15:clr>
        </p15:guide>
        <p15:guide id="14" pos="3072" userDrawn="1">
          <p15:clr>
            <a:srgbClr val="A4A3A4"/>
          </p15:clr>
        </p15:guide>
        <p15:guide id="15" pos="3584" userDrawn="1">
          <p15:clr>
            <a:srgbClr val="A4A3A4"/>
          </p15:clr>
        </p15:guide>
        <p15:guide id="16" pos="4096" userDrawn="1">
          <p15:clr>
            <a:srgbClr val="A4A3A4"/>
          </p15:clr>
        </p15:guide>
        <p15:guide id="17" pos="4608" userDrawn="1">
          <p15:clr>
            <a:srgbClr val="A4A3A4"/>
          </p15:clr>
        </p15:guide>
        <p15:guide id="18" pos="5120" userDrawn="1">
          <p15:clr>
            <a:srgbClr val="A4A3A4"/>
          </p15:clr>
        </p15:guide>
        <p15:guide id="19" pos="5632" userDrawn="1">
          <p15:clr>
            <a:srgbClr val="A4A3A4"/>
          </p15:clr>
        </p15:guide>
        <p15:guide id="20" pos="6144" userDrawn="1">
          <p15:clr>
            <a:srgbClr val="A4A3A4"/>
          </p15:clr>
        </p15:guide>
        <p15:guide id="22" pos="256" userDrawn="1">
          <p15:clr>
            <a:srgbClr val="A4A3A4"/>
          </p15:clr>
        </p15:guide>
        <p15:guide id="23" orient="horz" pos="512" userDrawn="1">
          <p15:clr>
            <a:srgbClr val="000000"/>
          </p15:clr>
        </p15:guide>
        <p15:guide id="24" orient="horz" pos="768" userDrawn="1">
          <p15:clr>
            <a:srgbClr val="A4A3A4"/>
          </p15:clr>
        </p15:guide>
        <p15:guide id="25" pos="7424" userDrawn="1">
          <p15:clr>
            <a:srgbClr val="A4A3A4"/>
          </p15:clr>
        </p15:guide>
        <p15:guide id="26" orient="horz" pos="3296" userDrawn="1">
          <p15:clr>
            <a:srgbClr val="A4A3A4"/>
          </p15:clr>
        </p15:guide>
        <p15:guide id="27" orient="horz" pos="3552" userDrawn="1">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812799" y="812800"/>
            <a:ext cx="10566401" cy="406400"/>
          </a:xfrm>
          <a:prstGeom prst="rect">
            <a:avLst/>
          </a:prstGeom>
        </p:spPr>
        <p:txBody>
          <a:bodyPr vert="horz" lIns="0" tIns="0" rIns="0" bIns="0" rtlCol="0" anchor="t" anchorCtr="0">
            <a:noAutofit/>
          </a:bodyPr>
          <a:lstStyle/>
          <a:p>
            <a:endParaRPr lang="da-DK" dirty="0"/>
          </a:p>
        </p:txBody>
      </p:sp>
      <p:sp>
        <p:nvSpPr>
          <p:cNvPr id="3" name="Text Placeholder 2"/>
          <p:cNvSpPr>
            <a:spLocks noGrp="1"/>
          </p:cNvSpPr>
          <p:nvPr>
            <p:ph type="body" idx="1"/>
          </p:nvPr>
        </p:nvSpPr>
        <p:spPr>
          <a:xfrm>
            <a:off x="812799" y="2032000"/>
            <a:ext cx="10566401" cy="3606800"/>
          </a:xfrm>
          <a:prstGeom prst="rect">
            <a:avLst/>
          </a:prstGeom>
        </p:spPr>
        <p:txBody>
          <a:bodyPr vert="horz" lIns="0" tIns="0" rIns="0" bIns="0" rtlCol="0">
            <a:noAutofit/>
          </a:bodyPr>
          <a:lstStyle/>
          <a:p>
            <a:pPr lvl="0"/>
            <a:r>
              <a:rPr lang="da-DK" noProof="0" dirty="0"/>
              <a:t>Niveau 1. Bullet 1                                                                                                                                                             Enter &amp; TAB for at se næste tekstformat                                                                                                                   SHIFT+TAB for at se foregående tekstformat</a:t>
            </a:r>
          </a:p>
          <a:p>
            <a:pPr lvl="1"/>
            <a:r>
              <a:rPr lang="da-DK" noProof="0" dirty="0"/>
              <a:t>Niveau 2. Bullet 2</a:t>
            </a:r>
          </a:p>
          <a:p>
            <a:pPr lvl="2"/>
            <a:r>
              <a:rPr lang="da-DK" noProof="0" dirty="0"/>
              <a:t>Niveau 3. Tal</a:t>
            </a:r>
          </a:p>
          <a:p>
            <a:pPr lvl="3"/>
            <a:r>
              <a:rPr lang="da-DK" noProof="0" dirty="0"/>
              <a:t>Niveau 4. Tal andet listeniveau</a:t>
            </a:r>
          </a:p>
          <a:p>
            <a:pPr lvl="4"/>
            <a:r>
              <a:rPr lang="da-DK" noProof="0" dirty="0"/>
              <a:t>Niveau 5. Overskrift</a:t>
            </a:r>
          </a:p>
          <a:p>
            <a:pPr lvl="5"/>
            <a:r>
              <a:rPr lang="da-DK" noProof="0" dirty="0"/>
              <a:t>Niveau 6. Brødtekst</a:t>
            </a:r>
          </a:p>
          <a:p>
            <a:pPr lvl="6"/>
            <a:r>
              <a:rPr lang="da-DK" noProof="0" dirty="0"/>
              <a:t>Niveau 7. Underoverskrift</a:t>
            </a:r>
          </a:p>
          <a:p>
            <a:pPr lvl="7"/>
            <a:r>
              <a:rPr lang="da-DK" noProof="0" dirty="0"/>
              <a:t>Niveau 8. Vigtig information eller tal</a:t>
            </a:r>
          </a:p>
          <a:p>
            <a:pPr lvl="8"/>
            <a:r>
              <a:rPr lang="da-DK" noProof="0" dirty="0"/>
              <a:t>Niveau 9. Billedtekst</a:t>
            </a:r>
          </a:p>
        </p:txBody>
      </p:sp>
      <p:sp>
        <p:nvSpPr>
          <p:cNvPr id="6" name="Slide Number Placeholder 5"/>
          <p:cNvSpPr>
            <a:spLocks noGrp="1"/>
          </p:cNvSpPr>
          <p:nvPr>
            <p:ph type="sldNum" sz="quarter" idx="4"/>
          </p:nvPr>
        </p:nvSpPr>
        <p:spPr>
          <a:xfrm>
            <a:off x="11379200" y="6475024"/>
            <a:ext cx="406399" cy="126000"/>
          </a:xfrm>
          <a:prstGeom prst="rect">
            <a:avLst/>
          </a:prstGeom>
        </p:spPr>
        <p:txBody>
          <a:bodyPr vert="horz" lIns="0" tIns="0" rIns="0" bIns="0" rtlCol="0" anchor="ctr" anchorCtr="0"/>
          <a:lstStyle>
            <a:lvl1pPr algn="r">
              <a:defRPr sz="1100">
                <a:solidFill>
                  <a:schemeClr val="accent4"/>
                </a:solidFill>
              </a:defRPr>
            </a:lvl1pPr>
          </a:lstStyle>
          <a:p>
            <a:fld id="{24C8C45C-947F-4981-8B3F-4F32E973C901}" type="slidenum">
              <a:rPr lang="da-DK" smtClean="0"/>
              <a:pPr/>
              <a:t>‹#›</a:t>
            </a:fld>
            <a:endParaRPr lang="da-DK" dirty="0"/>
          </a:p>
        </p:txBody>
      </p:sp>
      <p:sp>
        <p:nvSpPr>
          <p:cNvPr id="2" name="Date Placeholder 1" hidden="1">
            <a:extLst>
              <a:ext uri="{FF2B5EF4-FFF2-40B4-BE49-F238E27FC236}">
                <a16:creationId xmlns:a16="http://schemas.microsoft.com/office/drawing/2014/main" id="{6DAF2562-DFA4-49A4-9C2A-FBAD02376BBC}"/>
              </a:ext>
            </a:extLst>
          </p:cNvPr>
          <p:cNvSpPr>
            <a:spLocks noGrp="1"/>
          </p:cNvSpPr>
          <p:nvPr>
            <p:ph type="dt" sz="half" idx="2"/>
          </p:nvPr>
        </p:nvSpPr>
        <p:spPr>
          <a:xfrm>
            <a:off x="0" y="6858000"/>
            <a:ext cx="0" cy="0"/>
          </a:xfrm>
          <a:prstGeom prst="rect">
            <a:avLst/>
          </a:prstGeom>
        </p:spPr>
        <p:txBody>
          <a:bodyPr vert="horz" lIns="0" tIns="0" rIns="0" bIns="0" rtlCol="0" anchor="ctr" anchorCtr="0"/>
          <a:lstStyle>
            <a:lvl1pPr algn="l">
              <a:defRPr sz="1200">
                <a:noFill/>
              </a:defRPr>
            </a:lvl1pPr>
          </a:lstStyle>
          <a:p>
            <a:fld id="{4213FFC2-9C36-438D-9BB0-A1C0D8013389}" type="datetime2">
              <a:rPr lang="da-DK" smtClean="0"/>
              <a:t>29. april 2026</a:t>
            </a:fld>
            <a:endParaRPr lang="da-DK" dirty="0"/>
          </a:p>
        </p:txBody>
      </p:sp>
      <p:sp>
        <p:nvSpPr>
          <p:cNvPr id="8" name="Footer Placeholder 7" hidden="1">
            <a:extLst>
              <a:ext uri="{FF2B5EF4-FFF2-40B4-BE49-F238E27FC236}">
                <a16:creationId xmlns:a16="http://schemas.microsoft.com/office/drawing/2014/main" id="{3D397FDF-4480-4092-8EF3-23AF214F4831}"/>
              </a:ext>
            </a:extLst>
          </p:cNvPr>
          <p:cNvSpPr>
            <a:spLocks noGrp="1"/>
          </p:cNvSpPr>
          <p:nvPr>
            <p:ph type="ftr" sz="quarter" idx="3"/>
          </p:nvPr>
        </p:nvSpPr>
        <p:spPr>
          <a:xfrm>
            <a:off x="0" y="6858000"/>
            <a:ext cx="0" cy="0"/>
          </a:xfrm>
          <a:prstGeom prst="rect">
            <a:avLst/>
          </a:prstGeom>
        </p:spPr>
        <p:txBody>
          <a:bodyPr vert="horz" lIns="0" tIns="0" rIns="0" bIns="0" rtlCol="0" anchor="ctr" anchorCtr="0"/>
          <a:lstStyle>
            <a:lvl1pPr algn="ctr">
              <a:defRPr sz="1200">
                <a:noFill/>
              </a:defRPr>
            </a:lvl1pPr>
          </a:lstStyle>
          <a:p>
            <a:endParaRPr lang="da-DK" dirty="0"/>
          </a:p>
        </p:txBody>
      </p:sp>
      <p:pic>
        <p:nvPicPr>
          <p:cNvPr id="9" name="Billede 8">
            <a:extLst>
              <a:ext uri="{FF2B5EF4-FFF2-40B4-BE49-F238E27FC236}">
                <a16:creationId xmlns:a16="http://schemas.microsoft.com/office/drawing/2014/main" id="{4C126C02-EEA7-4CF3-8339-35E9DE44569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1314" y="6325624"/>
            <a:ext cx="2274199" cy="298800"/>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l" defTabSz="914400" rtl="0" eaLnBrk="1" latinLnBrk="0" hangingPunct="1">
        <a:lnSpc>
          <a:spcPct val="90000"/>
        </a:lnSpc>
        <a:spcBef>
          <a:spcPct val="0"/>
        </a:spcBef>
        <a:buNone/>
        <a:defRPr sz="2800" b="1" kern="1200" spc="-70" baseline="0">
          <a:solidFill>
            <a:schemeClr val="accent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600"/>
        </a:spcAft>
        <a:buFont typeface="Arial" panose="020B0604020202020204" pitchFamily="34" charset="0"/>
        <a:buChar char="•"/>
        <a:defRPr sz="1600" kern="1200" spc="-10" baseline="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600"/>
        </a:spcAft>
        <a:buFont typeface="Arial" panose="020B0604020202020204" pitchFamily="34" charset="0"/>
        <a:buChar char="•"/>
        <a:defRPr sz="1600" kern="1200" spc="-10" baseline="0">
          <a:solidFill>
            <a:schemeClr val="tx1"/>
          </a:solidFill>
          <a:latin typeface="+mn-lt"/>
          <a:ea typeface="+mn-ea"/>
          <a:cs typeface="+mn-cs"/>
        </a:defRPr>
      </a:lvl2pPr>
      <a:lvl3pPr marL="266400" indent="-266400" algn="l" defTabSz="914400" rtl="0" eaLnBrk="1" latinLnBrk="0" hangingPunct="1">
        <a:lnSpc>
          <a:spcPct val="110000"/>
        </a:lnSpc>
        <a:spcBef>
          <a:spcPts val="800"/>
        </a:spcBef>
        <a:spcAft>
          <a:spcPts val="800"/>
        </a:spcAft>
        <a:buFont typeface="+mj-lt"/>
        <a:buAutoNum type="arabicPeriod"/>
        <a:defRPr sz="2000" b="0" kern="1200">
          <a:solidFill>
            <a:schemeClr val="tx1"/>
          </a:solidFill>
          <a:latin typeface="+mn-lt"/>
          <a:ea typeface="+mn-ea"/>
          <a:cs typeface="+mn-cs"/>
        </a:defRPr>
      </a:lvl3pPr>
      <a:lvl4pPr marL="446400" indent="-266400" algn="l" defTabSz="914400" rtl="0" eaLnBrk="1" latinLnBrk="0" hangingPunct="1">
        <a:lnSpc>
          <a:spcPct val="110000"/>
        </a:lnSpc>
        <a:spcBef>
          <a:spcPts val="0"/>
        </a:spcBef>
        <a:spcAft>
          <a:spcPts val="800"/>
        </a:spcAft>
        <a:buFont typeface="+mj-lt"/>
        <a:buAutoNum type="alphaLcPeriod"/>
        <a:defRPr sz="1600" b="0" kern="1200">
          <a:solidFill>
            <a:schemeClr val="tx1"/>
          </a:solidFill>
          <a:latin typeface="+mn-lt"/>
          <a:ea typeface="+mn-ea"/>
          <a:cs typeface="+mn-cs"/>
        </a:defRPr>
      </a:lvl4pPr>
      <a:lvl5pPr marL="0" indent="0" algn="l" defTabSz="914400" rtl="0" eaLnBrk="1" latinLnBrk="0" hangingPunct="1">
        <a:lnSpc>
          <a:spcPct val="110000"/>
        </a:lnSpc>
        <a:spcBef>
          <a:spcPts val="1200"/>
        </a:spcBef>
        <a:spcAft>
          <a:spcPts val="0"/>
        </a:spcAft>
        <a:buFont typeface="Arial" panose="020B0604020202020204" pitchFamily="34" charset="0"/>
        <a:buChar char="​"/>
        <a:tabLst/>
        <a:defRPr sz="1600" b="1" kern="1200" spc="-10" baseline="0">
          <a:solidFill>
            <a:schemeClr val="accent1"/>
          </a:solidFill>
          <a:latin typeface="+mn-lt"/>
          <a:ea typeface="+mn-ea"/>
          <a:cs typeface="+mn-cs"/>
        </a:defRPr>
      </a:lvl5pPr>
      <a:lvl6pPr marL="0" indent="0" algn="l" defTabSz="914400" rtl="0" eaLnBrk="1" latinLnBrk="0" hangingPunct="1">
        <a:lnSpc>
          <a:spcPct val="110000"/>
        </a:lnSpc>
        <a:spcBef>
          <a:spcPts val="0"/>
        </a:spcBef>
        <a:spcAft>
          <a:spcPts val="0"/>
        </a:spcAft>
        <a:buFont typeface="Arial" panose="020B0604020202020204" pitchFamily="34" charset="0"/>
        <a:buChar char="​"/>
        <a:defRPr sz="1600" kern="1200" spc="-10" baseline="0">
          <a:solidFill>
            <a:schemeClr val="tx1"/>
          </a:solidFill>
          <a:latin typeface="+mn-lt"/>
          <a:ea typeface="+mn-ea"/>
          <a:cs typeface="+mn-cs"/>
        </a:defRPr>
      </a:lvl6pPr>
      <a:lvl7pPr marL="0" indent="0" algn="l" defTabSz="914400" rtl="0" eaLnBrk="1" latinLnBrk="0" hangingPunct="1">
        <a:lnSpc>
          <a:spcPct val="100000"/>
        </a:lnSpc>
        <a:spcBef>
          <a:spcPts val="500"/>
        </a:spcBef>
        <a:spcAft>
          <a:spcPts val="0"/>
        </a:spcAft>
        <a:buFont typeface="Arial" panose="020B0604020202020204" pitchFamily="34" charset="0"/>
        <a:buChar char="​"/>
        <a:defRPr sz="2000" b="0" kern="1200" spc="-30" baseline="0">
          <a:solidFill>
            <a:schemeClr val="tx1"/>
          </a:solidFill>
          <a:latin typeface="+mn-lt"/>
          <a:ea typeface="+mn-ea"/>
          <a:cs typeface="+mn-cs"/>
        </a:defRPr>
      </a:lvl7pPr>
      <a:lvl8pPr marL="0" indent="0" algn="l" defTabSz="914400" rtl="0" eaLnBrk="1" latinLnBrk="0" hangingPunct="1">
        <a:lnSpc>
          <a:spcPct val="80000"/>
        </a:lnSpc>
        <a:spcBef>
          <a:spcPts val="500"/>
        </a:spcBef>
        <a:spcAft>
          <a:spcPts val="0"/>
        </a:spcAft>
        <a:buFont typeface="Arial" panose="020B0604020202020204" pitchFamily="34" charset="0"/>
        <a:buChar char="​"/>
        <a:defRPr sz="4200" b="1" kern="1200" spc="-150" baseline="0">
          <a:solidFill>
            <a:schemeClr val="tx1"/>
          </a:solidFill>
          <a:latin typeface="+mn-lt"/>
          <a:ea typeface="+mn-ea"/>
          <a:cs typeface="+mn-cs"/>
        </a:defRPr>
      </a:lvl8pPr>
      <a:lvl9pPr marL="0" indent="0" algn="l" defTabSz="914400" rtl="0" eaLnBrk="1" latinLnBrk="0" hangingPunct="1">
        <a:lnSpc>
          <a:spcPct val="90000"/>
        </a:lnSpc>
        <a:spcBef>
          <a:spcPts val="500"/>
        </a:spcBef>
        <a:spcAft>
          <a:spcPts val="0"/>
        </a:spcAft>
        <a:buFont typeface="Arial" panose="020B0604020202020204" pitchFamily="34" charset="0"/>
        <a:buChar char="​"/>
        <a:defRPr sz="1000" kern="1200" baseline="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 userDrawn="1">
          <p15:clr>
            <a:srgbClr val="000000"/>
          </p15:clr>
        </p15:guide>
        <p15:guide id="2" pos="1024" userDrawn="1">
          <p15:clr>
            <a:srgbClr val="A4A3A4"/>
          </p15:clr>
        </p15:guide>
        <p15:guide id="3" orient="horz" pos="256" userDrawn="1">
          <p15:clr>
            <a:srgbClr val="A4A3A4"/>
          </p15:clr>
        </p15:guide>
        <p15:guide id="4" orient="horz" pos="1280" userDrawn="1">
          <p15:clr>
            <a:srgbClr val="A4A3A4"/>
          </p15:clr>
        </p15:guide>
        <p15:guide id="5" pos="1536" userDrawn="1">
          <p15:clr>
            <a:srgbClr val="A4A3A4"/>
          </p15:clr>
        </p15:guide>
        <p15:guide id="6" orient="horz" pos="1792" userDrawn="1">
          <p15:clr>
            <a:srgbClr val="A4A3A4"/>
          </p15:clr>
        </p15:guide>
        <p15:guide id="7" pos="2048" userDrawn="1">
          <p15:clr>
            <a:srgbClr val="A4A3A4"/>
          </p15:clr>
        </p15:guide>
        <p15:guide id="8" orient="horz" pos="2304" userDrawn="1">
          <p15:clr>
            <a:srgbClr val="A4A3A4"/>
          </p15:clr>
        </p15:guide>
        <p15:guide id="9" pos="2560" userDrawn="1">
          <p15:clr>
            <a:srgbClr val="A4A3A4"/>
          </p15:clr>
        </p15:guide>
        <p15:guide id="10" orient="horz" pos="2816" userDrawn="1">
          <p15:clr>
            <a:srgbClr val="A4A3A4"/>
          </p15:clr>
        </p15:guide>
        <p15:guide id="11" pos="6656" userDrawn="1">
          <p15:clr>
            <a:srgbClr val="A4A3A4"/>
          </p15:clr>
        </p15:guide>
        <p15:guide id="12" pos="7168" userDrawn="1">
          <p15:clr>
            <a:srgbClr val="000000"/>
          </p15:clr>
        </p15:guide>
        <p15:guide id="13" orient="horz" pos="3808" userDrawn="1">
          <p15:clr>
            <a:srgbClr val="A4A3A4"/>
          </p15:clr>
        </p15:guide>
        <p15:guide id="14" pos="3072" userDrawn="1">
          <p15:clr>
            <a:srgbClr val="A4A3A4"/>
          </p15:clr>
        </p15:guide>
        <p15:guide id="15" pos="3584" userDrawn="1">
          <p15:clr>
            <a:srgbClr val="A4A3A4"/>
          </p15:clr>
        </p15:guide>
        <p15:guide id="16" pos="4096" userDrawn="1">
          <p15:clr>
            <a:srgbClr val="A4A3A4"/>
          </p15:clr>
        </p15:guide>
        <p15:guide id="17" pos="4608" userDrawn="1">
          <p15:clr>
            <a:srgbClr val="A4A3A4"/>
          </p15:clr>
        </p15:guide>
        <p15:guide id="18" pos="5120" userDrawn="1">
          <p15:clr>
            <a:srgbClr val="A4A3A4"/>
          </p15:clr>
        </p15:guide>
        <p15:guide id="19" pos="5632" userDrawn="1">
          <p15:clr>
            <a:srgbClr val="A4A3A4"/>
          </p15:clr>
        </p15:guide>
        <p15:guide id="20" pos="6144" userDrawn="1">
          <p15:clr>
            <a:srgbClr val="A4A3A4"/>
          </p15:clr>
        </p15:guide>
        <p15:guide id="22" pos="256" userDrawn="1">
          <p15:clr>
            <a:srgbClr val="A4A3A4"/>
          </p15:clr>
        </p15:guide>
        <p15:guide id="23" orient="horz" pos="512" userDrawn="1">
          <p15:clr>
            <a:srgbClr val="000000"/>
          </p15:clr>
        </p15:guide>
        <p15:guide id="24" orient="horz" pos="768" userDrawn="1">
          <p15:clr>
            <a:srgbClr val="A4A3A4"/>
          </p15:clr>
        </p15:guide>
        <p15:guide id="25" pos="7424" userDrawn="1">
          <p15:clr>
            <a:srgbClr val="A4A3A4"/>
          </p15:clr>
        </p15:guide>
        <p15:guide id="26" orient="horz" pos="3296" userDrawn="1">
          <p15:clr>
            <a:srgbClr val="A4A3A4"/>
          </p15:clr>
        </p15:guide>
        <p15:guide id="27" orient="horz" pos="3552"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hyperlink" Target="https://bfaportalen.dk/sider/mejerier-og-slagterier/rib-projektet"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0.jpeg"/><Relationship Id="rId5" Type="http://schemas.openxmlformats.org/officeDocument/2006/relationships/image" Target="../media/image6.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6E15A-0187-D8E1-D520-0C333F6F82D3}"/>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A74862C-905E-BB0B-3D52-49928697A5BE}"/>
              </a:ext>
            </a:extLst>
          </p:cNvPr>
          <p:cNvSpPr>
            <a:spLocks noGrp="1"/>
          </p:cNvSpPr>
          <p:nvPr>
            <p:ph sz="half" idx="1"/>
          </p:nvPr>
        </p:nvSpPr>
        <p:spPr>
          <a:xfrm>
            <a:off x="1153886" y="838026"/>
            <a:ext cx="5181600" cy="4351338"/>
          </a:xfrm>
        </p:spPr>
        <p:txBody>
          <a:bodyPr>
            <a:normAutofit/>
          </a:bodyPr>
          <a:lstStyle/>
          <a:p>
            <a:pPr marL="0" indent="0">
              <a:buNone/>
            </a:pPr>
            <a:r>
              <a:rPr lang="da-DK" sz="3200" b="1" dirty="0">
                <a:solidFill>
                  <a:schemeClr val="tx2">
                    <a:lumMod val="75000"/>
                    <a:lumOff val="25000"/>
                  </a:schemeClr>
                </a:solidFill>
              </a:rPr>
              <a:t>Ny viden og nyt værktøj </a:t>
            </a:r>
            <a:br>
              <a:rPr lang="da-DK" sz="3200" b="1" dirty="0">
                <a:solidFill>
                  <a:schemeClr val="tx2">
                    <a:lumMod val="75000"/>
                    <a:lumOff val="25000"/>
                  </a:schemeClr>
                </a:solidFill>
              </a:rPr>
            </a:br>
            <a:r>
              <a:rPr lang="da-DK" sz="3200" b="1" dirty="0">
                <a:solidFill>
                  <a:schemeClr val="tx2">
                    <a:lumMod val="75000"/>
                    <a:lumOff val="25000"/>
                  </a:schemeClr>
                </a:solidFill>
              </a:rPr>
              <a:t>til opkvalificering af jeres jobrokering</a:t>
            </a:r>
          </a:p>
          <a:p>
            <a:pPr marL="0" indent="0">
              <a:buNone/>
            </a:pPr>
            <a:endParaRPr lang="da-DK" b="1" dirty="0">
              <a:solidFill>
                <a:schemeClr val="tx2">
                  <a:lumMod val="75000"/>
                  <a:lumOff val="25000"/>
                </a:schemeClr>
              </a:solidFill>
            </a:endParaRPr>
          </a:p>
          <a:p>
            <a:pPr marL="0" indent="0">
              <a:buNone/>
            </a:pPr>
            <a:endParaRPr lang="da-DK" dirty="0"/>
          </a:p>
        </p:txBody>
      </p:sp>
      <p:pic>
        <p:nvPicPr>
          <p:cNvPr id="7" name="Content Placeholder 6">
            <a:extLst>
              <a:ext uri="{FF2B5EF4-FFF2-40B4-BE49-F238E27FC236}">
                <a16:creationId xmlns:a16="http://schemas.microsoft.com/office/drawing/2014/main" id="{BC8089A9-04AD-774B-BC00-CEA174EB1A90}"/>
              </a:ext>
            </a:extLst>
          </p:cNvPr>
          <p:cNvPicPr>
            <a:picLocks noGrp="1" noChangeAspect="1"/>
          </p:cNvPicPr>
          <p:nvPr>
            <p:ph sz="half" idx="2"/>
          </p:nvPr>
        </p:nvPicPr>
        <p:blipFill>
          <a:blip r:embed="rId3"/>
          <a:stretch>
            <a:fillRect/>
          </a:stretch>
        </p:blipFill>
        <p:spPr>
          <a:xfrm>
            <a:off x="6988629" y="838026"/>
            <a:ext cx="3771816" cy="5181948"/>
          </a:xfrm>
          <a:prstGeom prst="rect">
            <a:avLst/>
          </a:prstGeom>
        </p:spPr>
      </p:pic>
      <p:pic>
        <p:nvPicPr>
          <p:cNvPr id="3" name="Billede 2" descr="Et billede, der indeholder tekst, Font/skrifttype, Grafik, grafisk design&#10;&#10;AI-genereret indhold kan være ukorrekt.">
            <a:extLst>
              <a:ext uri="{FF2B5EF4-FFF2-40B4-BE49-F238E27FC236}">
                <a16:creationId xmlns:a16="http://schemas.microsoft.com/office/drawing/2014/main" id="{FB3EEEC9-657E-90F9-31A5-22EBFF31D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416" y="6361803"/>
            <a:ext cx="2021555" cy="339579"/>
          </a:xfrm>
          <a:prstGeom prst="rect">
            <a:avLst/>
          </a:prstGeom>
        </p:spPr>
      </p:pic>
      <p:pic>
        <p:nvPicPr>
          <p:cNvPr id="5" name="Billede 4" descr="Et billede, der indeholder tekst, Font/skrifttype, skærmbillede, sort&#10;&#10;AI-genereret indhold kan være ukorrekt.">
            <a:extLst>
              <a:ext uri="{FF2B5EF4-FFF2-40B4-BE49-F238E27FC236}">
                <a16:creationId xmlns:a16="http://schemas.microsoft.com/office/drawing/2014/main" id="{8E1726B7-D1B9-020F-B98A-89ACAE9D1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83" y="6246728"/>
            <a:ext cx="1613745" cy="488108"/>
          </a:xfrm>
          <a:prstGeom prst="rect">
            <a:avLst/>
          </a:prstGeom>
        </p:spPr>
      </p:pic>
      <p:sp>
        <p:nvSpPr>
          <p:cNvPr id="15" name="Rectangle 14">
            <a:extLst>
              <a:ext uri="{FF2B5EF4-FFF2-40B4-BE49-F238E27FC236}">
                <a16:creationId xmlns:a16="http://schemas.microsoft.com/office/drawing/2014/main" id="{26F38F2A-48FC-969B-CAF9-951FD2FD03A0}"/>
              </a:ext>
            </a:extLst>
          </p:cNvPr>
          <p:cNvSpPr/>
          <p:nvPr/>
        </p:nvSpPr>
        <p:spPr>
          <a:xfrm>
            <a:off x="2992936" y="6205631"/>
            <a:ext cx="2021555" cy="5292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a:t>
            </a:r>
            <a:r>
              <a:rPr lang="da-DK" dirty="0">
                <a:solidFill>
                  <a:sysClr val="windowText" lastClr="000000"/>
                </a:solidFill>
              </a:rPr>
              <a:t>25 øres Fonden”</a:t>
            </a:r>
          </a:p>
        </p:txBody>
      </p:sp>
    </p:spTree>
    <p:extLst>
      <p:ext uri="{BB962C8B-B14F-4D97-AF65-F5344CB8AC3E}">
        <p14:creationId xmlns:p14="http://schemas.microsoft.com/office/powerpoint/2010/main" val="2502038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3F7F4-19F0-1D3D-4398-C6874378EC52}"/>
              </a:ext>
            </a:extLst>
          </p:cNvPr>
          <p:cNvPicPr>
            <a:picLocks noChangeAspect="1"/>
          </p:cNvPicPr>
          <p:nvPr/>
        </p:nvPicPr>
        <p:blipFill>
          <a:blip r:embed="rId2"/>
          <a:stretch>
            <a:fillRect/>
          </a:stretch>
        </p:blipFill>
        <p:spPr>
          <a:xfrm>
            <a:off x="400538" y="1938179"/>
            <a:ext cx="11390924" cy="3178454"/>
          </a:xfrm>
          <a:prstGeom prst="rect">
            <a:avLst/>
          </a:prstGeom>
        </p:spPr>
      </p:pic>
      <p:sp>
        <p:nvSpPr>
          <p:cNvPr id="5" name="Rectangle 4">
            <a:extLst>
              <a:ext uri="{FF2B5EF4-FFF2-40B4-BE49-F238E27FC236}">
                <a16:creationId xmlns:a16="http://schemas.microsoft.com/office/drawing/2014/main" id="{8421E1C4-63AC-F02D-3A5A-B7B7EF2B89E6}"/>
              </a:ext>
            </a:extLst>
          </p:cNvPr>
          <p:cNvSpPr/>
          <p:nvPr/>
        </p:nvSpPr>
        <p:spPr>
          <a:xfrm>
            <a:off x="797794" y="773408"/>
            <a:ext cx="10047383" cy="892367"/>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r>
              <a:rPr lang="da-DK" sz="2400" b="1" spc="-10" baseline="0" dirty="0">
                <a:solidFill>
                  <a:schemeClr val="accent1"/>
                </a:solidFill>
              </a:rPr>
              <a:t>Sammenligning mellem objektive og subjektive målinger</a:t>
            </a:r>
          </a:p>
        </p:txBody>
      </p:sp>
    </p:spTree>
    <p:extLst>
      <p:ext uri="{BB962C8B-B14F-4D97-AF65-F5344CB8AC3E}">
        <p14:creationId xmlns:p14="http://schemas.microsoft.com/office/powerpoint/2010/main" val="400825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657659" y="2713769"/>
          <a:ext cx="10186662" cy="440729"/>
        </p:xfrm>
        <a:graphic>
          <a:graphicData uri="http://schemas.openxmlformats.org/drawingml/2006/table">
            <a:tbl>
              <a:tblPr/>
              <a:tblGrid>
                <a:gridCol w="1582602">
                  <a:extLst>
                    <a:ext uri="{9D8B030D-6E8A-4147-A177-3AD203B41FA5}">
                      <a16:colId xmlns:a16="http://schemas.microsoft.com/office/drawing/2014/main" val="144573289"/>
                    </a:ext>
                  </a:extLst>
                </a:gridCol>
                <a:gridCol w="717005">
                  <a:extLst>
                    <a:ext uri="{9D8B030D-6E8A-4147-A177-3AD203B41FA5}">
                      <a16:colId xmlns:a16="http://schemas.microsoft.com/office/drawing/2014/main" val="641163395"/>
                    </a:ext>
                  </a:extLst>
                </a:gridCol>
                <a:gridCol w="717005">
                  <a:extLst>
                    <a:ext uri="{9D8B030D-6E8A-4147-A177-3AD203B41FA5}">
                      <a16:colId xmlns:a16="http://schemas.microsoft.com/office/drawing/2014/main" val="3987813759"/>
                    </a:ext>
                  </a:extLst>
                </a:gridCol>
                <a:gridCol w="717005">
                  <a:extLst>
                    <a:ext uri="{9D8B030D-6E8A-4147-A177-3AD203B41FA5}">
                      <a16:colId xmlns:a16="http://schemas.microsoft.com/office/drawing/2014/main" val="3247509885"/>
                    </a:ext>
                  </a:extLst>
                </a:gridCol>
                <a:gridCol w="717005">
                  <a:extLst>
                    <a:ext uri="{9D8B030D-6E8A-4147-A177-3AD203B41FA5}">
                      <a16:colId xmlns:a16="http://schemas.microsoft.com/office/drawing/2014/main" val="2255456035"/>
                    </a:ext>
                  </a:extLst>
                </a:gridCol>
                <a:gridCol w="717005">
                  <a:extLst>
                    <a:ext uri="{9D8B030D-6E8A-4147-A177-3AD203B41FA5}">
                      <a16:colId xmlns:a16="http://schemas.microsoft.com/office/drawing/2014/main" val="4023249987"/>
                    </a:ext>
                  </a:extLst>
                </a:gridCol>
                <a:gridCol w="717005">
                  <a:extLst>
                    <a:ext uri="{9D8B030D-6E8A-4147-A177-3AD203B41FA5}">
                      <a16:colId xmlns:a16="http://schemas.microsoft.com/office/drawing/2014/main" val="2793377711"/>
                    </a:ext>
                  </a:extLst>
                </a:gridCol>
                <a:gridCol w="717005">
                  <a:extLst>
                    <a:ext uri="{9D8B030D-6E8A-4147-A177-3AD203B41FA5}">
                      <a16:colId xmlns:a16="http://schemas.microsoft.com/office/drawing/2014/main" val="4131028517"/>
                    </a:ext>
                  </a:extLst>
                </a:gridCol>
                <a:gridCol w="717005">
                  <a:extLst>
                    <a:ext uri="{9D8B030D-6E8A-4147-A177-3AD203B41FA5}">
                      <a16:colId xmlns:a16="http://schemas.microsoft.com/office/drawing/2014/main" val="2980549048"/>
                    </a:ext>
                  </a:extLst>
                </a:gridCol>
                <a:gridCol w="717005">
                  <a:extLst>
                    <a:ext uri="{9D8B030D-6E8A-4147-A177-3AD203B41FA5}">
                      <a16:colId xmlns:a16="http://schemas.microsoft.com/office/drawing/2014/main" val="42766161"/>
                    </a:ext>
                  </a:extLst>
                </a:gridCol>
                <a:gridCol w="717005">
                  <a:extLst>
                    <a:ext uri="{9D8B030D-6E8A-4147-A177-3AD203B41FA5}">
                      <a16:colId xmlns:a16="http://schemas.microsoft.com/office/drawing/2014/main" val="2595879399"/>
                    </a:ext>
                  </a:extLst>
                </a:gridCol>
                <a:gridCol w="717005">
                  <a:extLst>
                    <a:ext uri="{9D8B030D-6E8A-4147-A177-3AD203B41FA5}">
                      <a16:colId xmlns:a16="http://schemas.microsoft.com/office/drawing/2014/main" val="1728698663"/>
                    </a:ext>
                  </a:extLst>
                </a:gridCol>
                <a:gridCol w="717005">
                  <a:extLst>
                    <a:ext uri="{9D8B030D-6E8A-4147-A177-3AD203B41FA5}">
                      <a16:colId xmlns:a16="http://schemas.microsoft.com/office/drawing/2014/main" val="409233171"/>
                    </a:ext>
                  </a:extLst>
                </a:gridCol>
              </a:tblGrid>
              <a:tr h="440729">
                <a:tc>
                  <a:txBody>
                    <a:bodyPr/>
                    <a:lstStyle/>
                    <a:p>
                      <a:pPr algn="r" defTabSz="982663" fontAlgn="b">
                        <a:tabLst>
                          <a:tab pos="1433513" algn="l"/>
                        </a:tabLst>
                      </a:pPr>
                      <a:r>
                        <a:rPr lang="da-DK" sz="1100" b="1" i="0" u="none" strike="noStrike" noProof="0" dirty="0">
                          <a:solidFill>
                            <a:srgbClr val="000000"/>
                          </a:solidFill>
                          <a:effectLst/>
                          <a:latin typeface="+mn-lt"/>
                        </a:rPr>
                        <a:t>Subjektiv vurdering</a:t>
                      </a:r>
                    </a:p>
                    <a:p>
                      <a:pPr algn="r" fontAlgn="b"/>
                      <a:r>
                        <a:rPr lang="da-DK" sz="1100" b="0" i="0" u="none" strike="noStrike" noProof="0" dirty="0">
                          <a:solidFill>
                            <a:srgbClr val="000000"/>
                          </a:solidFill>
                          <a:effectLst/>
                          <a:latin typeface="+mn-lt"/>
                        </a:rPr>
                        <a:t>Kroppen generelt</a:t>
                      </a:r>
                    </a:p>
                  </a:txBody>
                  <a:tcPr marL="9525" marR="10800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da-DK" sz="1100" b="0" i="0" u="none" strike="noStrike" noProof="0" dirty="0">
                          <a:solidFill>
                            <a:srgbClr val="FFFFFF"/>
                          </a:solidFill>
                          <a:effectLst/>
                          <a:latin typeface="+mn-lt"/>
                        </a:rPr>
                        <a:t>4,1</a:t>
                      </a:r>
                    </a:p>
                  </a:txBody>
                  <a:tcPr marL="9525" marR="9525" marT="9525" marB="0" anchor="ctr">
                    <a:lnL w="6350" cap="flat" cmpd="sng" algn="ctr">
                      <a:no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E39A5"/>
                    </a:solidFill>
                  </a:tcPr>
                </a:tc>
                <a:tc>
                  <a:txBody>
                    <a:bodyPr/>
                    <a:lstStyle/>
                    <a:p>
                      <a:pPr algn="ctr" fontAlgn="b"/>
                      <a:r>
                        <a:rPr lang="en-US" sz="1100" b="0" i="0" u="none" strike="noStrike" dirty="0">
                          <a:solidFill>
                            <a:srgbClr val="FFFFFF"/>
                          </a:solidFill>
                          <a:effectLst/>
                          <a:latin typeface="Calibri" panose="020F0502020204030204" pitchFamily="34" charset="0"/>
                        </a:rPr>
                        <a:t>3,6</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151AE"/>
                    </a:solidFill>
                  </a:tcPr>
                </a:tc>
                <a:tc>
                  <a:txBody>
                    <a:bodyPr/>
                    <a:lstStyle/>
                    <a:p>
                      <a:pPr algn="ctr" fontAlgn="b"/>
                      <a:r>
                        <a:rPr lang="en-US" sz="1100" b="0" i="0" u="none" strike="noStrike" dirty="0">
                          <a:solidFill>
                            <a:srgbClr val="FFFFFF"/>
                          </a:solidFill>
                          <a:effectLst/>
                          <a:latin typeface="Calibri" panose="020F0502020204030204" pitchFamily="34" charset="0"/>
                        </a:rPr>
                        <a:t>3,6</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151AE"/>
                    </a:solidFill>
                  </a:tcPr>
                </a:tc>
                <a:tc>
                  <a:txBody>
                    <a:bodyPr/>
                    <a:lstStyle/>
                    <a:p>
                      <a:pPr algn="ctr" fontAlgn="b"/>
                      <a:r>
                        <a:rPr lang="en-US" sz="1100" b="0" i="0" u="none" strike="noStrike" dirty="0">
                          <a:solidFill>
                            <a:srgbClr val="FFFFFF"/>
                          </a:solidFill>
                          <a:effectLst/>
                          <a:latin typeface="Calibri" panose="020F0502020204030204" pitchFamily="34" charset="0"/>
                        </a:rPr>
                        <a:t>3,1</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576DB9"/>
                    </a:solidFill>
                  </a:tcPr>
                </a:tc>
                <a:tc>
                  <a:txBody>
                    <a:bodyPr/>
                    <a:lstStyle/>
                    <a:p>
                      <a:pPr algn="ctr" fontAlgn="b"/>
                      <a:r>
                        <a:rPr lang="en-US" sz="1100" b="0" i="0" u="none" strike="noStrike" dirty="0">
                          <a:solidFill>
                            <a:srgbClr val="FFFFFF"/>
                          </a:solidFill>
                          <a:effectLst/>
                          <a:latin typeface="Calibri" panose="020F0502020204030204" pitchFamily="34" charset="0"/>
                        </a:rPr>
                        <a:t>3,1</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576DB9"/>
                    </a:solidFill>
                  </a:tcPr>
                </a:tc>
                <a:tc>
                  <a:txBody>
                    <a:bodyPr/>
                    <a:lstStyle/>
                    <a:p>
                      <a:pPr algn="ctr" fontAlgn="b"/>
                      <a:r>
                        <a:rPr lang="en-US"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4BBDA"/>
                    </a:solidFill>
                  </a:tcPr>
                </a:tc>
                <a:tc>
                  <a:txBody>
                    <a:bodyPr/>
                    <a:lstStyle/>
                    <a:p>
                      <a:pPr algn="ctr" fontAlgn="b"/>
                      <a:r>
                        <a:rPr lang="en-US" sz="1100" b="0" i="0" u="none" strike="noStrike" dirty="0">
                          <a:solidFill>
                            <a:srgbClr val="FFFFFF"/>
                          </a:solidFill>
                          <a:effectLst/>
                          <a:latin typeface="Calibri" panose="020F0502020204030204" pitchFamily="34" charset="0"/>
                        </a:rPr>
                        <a:t>5,0</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040490"/>
                    </a:solidFill>
                  </a:tcPr>
                </a:tc>
                <a:tc>
                  <a:txBody>
                    <a:bodyPr/>
                    <a:lstStyle/>
                    <a:p>
                      <a:pPr algn="ctr" fontAlgn="b"/>
                      <a:r>
                        <a:rPr lang="en-US" sz="1100" b="0" i="0" u="none" strike="noStrike" dirty="0">
                          <a:solidFill>
                            <a:srgbClr val="FFFFFF"/>
                          </a:solidFill>
                          <a:effectLst/>
                          <a:latin typeface="Calibri" panose="020F0502020204030204" pitchFamily="34" charset="0"/>
                        </a:rPr>
                        <a:t>3,1</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5B72BB"/>
                    </a:solidFill>
                  </a:tcPr>
                </a:tc>
                <a:tc>
                  <a:txBody>
                    <a:bodyPr/>
                    <a:lstStyle/>
                    <a:p>
                      <a:pPr algn="ctr" fontAlgn="b"/>
                      <a:r>
                        <a:rPr lang="en-US" sz="1100" b="0" i="0" u="none" strike="noStrike" dirty="0">
                          <a:solidFill>
                            <a:srgbClr val="FFFFFF"/>
                          </a:solidFill>
                          <a:effectLst/>
                          <a:latin typeface="Calibri" panose="020F0502020204030204" pitchFamily="34" charset="0"/>
                        </a:rPr>
                        <a:t>3,8</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3C4AAC"/>
                    </a:solidFill>
                  </a:tcPr>
                </a:tc>
                <a:tc>
                  <a:txBody>
                    <a:bodyPr/>
                    <a:lstStyle/>
                    <a:p>
                      <a:pPr algn="ctr" fontAlgn="b"/>
                      <a:r>
                        <a:rPr lang="en-US" sz="1100" b="0" i="0" u="none" strike="noStrike" dirty="0">
                          <a:solidFill>
                            <a:srgbClr val="FFFFFF"/>
                          </a:solidFill>
                          <a:effectLst/>
                          <a:latin typeface="Calibri" panose="020F0502020204030204" pitchFamily="34" charset="0"/>
                        </a:rPr>
                        <a:t>2,1</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8DB2D6"/>
                    </a:solidFill>
                  </a:tcPr>
                </a:tc>
                <a:tc>
                  <a:txBody>
                    <a:bodyPr/>
                    <a:lstStyle/>
                    <a:p>
                      <a:pPr algn="ctr" fontAlgn="b"/>
                      <a:r>
                        <a:rPr lang="en-US" sz="1100" b="0" i="0" u="none" strike="noStrike" dirty="0">
                          <a:solidFill>
                            <a:srgbClr val="FFFFFF"/>
                          </a:solidFill>
                          <a:effectLst/>
                          <a:latin typeface="Calibri" panose="020F0502020204030204" pitchFamily="34" charset="0"/>
                        </a:rPr>
                        <a:t>2,4</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80A1CF"/>
                    </a:solidFill>
                  </a:tcPr>
                </a:tc>
                <a:tc>
                  <a:txBody>
                    <a:bodyPr/>
                    <a:lstStyle/>
                    <a:p>
                      <a:pPr algn="ctr" fontAlgn="b"/>
                      <a:r>
                        <a:rPr lang="en-US" sz="1100" b="0" i="0" u="none" strike="noStrike" dirty="0">
                          <a:solidFill>
                            <a:srgbClr val="FFFFFF"/>
                          </a:solidFill>
                          <a:effectLst/>
                          <a:latin typeface="Calibri" panose="020F0502020204030204" pitchFamily="34" charset="0"/>
                        </a:rPr>
                        <a:t>3,3</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F63B5"/>
                    </a:solidFill>
                  </a:tcPr>
                </a:tc>
                <a:extLst>
                  <a:ext uri="{0D108BD9-81ED-4DB2-BD59-A6C34878D82A}">
                    <a16:rowId xmlns:a16="http://schemas.microsoft.com/office/drawing/2014/main" val="2427726222"/>
                  </a:ext>
                </a:extLst>
              </a:tr>
            </a:tbl>
          </a:graphicData>
        </a:graphic>
      </p:graphicFrame>
      <p:pic>
        <p:nvPicPr>
          <p:cNvPr id="3" name="Billede 2"/>
          <p:cNvPicPr>
            <a:picLocks noChangeAspect="1"/>
          </p:cNvPicPr>
          <p:nvPr/>
        </p:nvPicPr>
        <p:blipFill rotWithShape="1">
          <a:blip r:embed="rId2" cstate="print">
            <a:extLst>
              <a:ext uri="{28A0092B-C50C-407E-A947-70E740481C1C}">
                <a14:useLocalDpi xmlns:a14="http://schemas.microsoft.com/office/drawing/2010/main" val="0"/>
              </a:ext>
            </a:extLst>
          </a:blip>
          <a:srcRect t="82573" r="2988" b="6084"/>
          <a:stretch/>
        </p:blipFill>
        <p:spPr>
          <a:xfrm>
            <a:off x="1229466" y="3326544"/>
            <a:ext cx="9614855" cy="592182"/>
          </a:xfrm>
          <a:prstGeom prst="rect">
            <a:avLst/>
          </a:prstGeom>
        </p:spPr>
      </p:pic>
      <p:sp>
        <p:nvSpPr>
          <p:cNvPr id="4" name="Tekstfelt 3"/>
          <p:cNvSpPr txBox="1"/>
          <p:nvPr/>
        </p:nvSpPr>
        <p:spPr>
          <a:xfrm>
            <a:off x="719841" y="1690688"/>
            <a:ext cx="2330650" cy="369332"/>
          </a:xfrm>
          <a:prstGeom prst="rect">
            <a:avLst/>
          </a:prstGeom>
          <a:noFill/>
        </p:spPr>
        <p:txBody>
          <a:bodyPr wrap="square" rtlCol="0">
            <a:spAutoFit/>
          </a:bodyPr>
          <a:lstStyle/>
          <a:p>
            <a:pPr algn="ctr"/>
            <a:r>
              <a:rPr lang="da-DK" b="1" dirty="0">
                <a:solidFill>
                  <a:schemeClr val="tx2">
                    <a:lumMod val="75000"/>
                    <a:lumOff val="25000"/>
                  </a:schemeClr>
                </a:solidFill>
              </a:rPr>
              <a:t>Kroppen generelt</a:t>
            </a:r>
          </a:p>
        </p:txBody>
      </p:sp>
      <p:sp>
        <p:nvSpPr>
          <p:cNvPr id="5" name="Tekstfelt 4"/>
          <p:cNvSpPr txBox="1"/>
          <p:nvPr/>
        </p:nvSpPr>
        <p:spPr>
          <a:xfrm>
            <a:off x="259306" y="3407191"/>
            <a:ext cx="1992575" cy="430887"/>
          </a:xfrm>
          <a:prstGeom prst="rect">
            <a:avLst/>
          </a:prstGeom>
          <a:solidFill>
            <a:schemeClr val="bg1"/>
          </a:solidFill>
        </p:spPr>
        <p:txBody>
          <a:bodyPr wrap="square" rtlCol="0">
            <a:spAutoFit/>
          </a:bodyPr>
          <a:lstStyle/>
          <a:p>
            <a:pPr algn="r"/>
            <a:r>
              <a:rPr lang="da-DK" sz="1100" b="1" dirty="0"/>
              <a:t>Fysisk eksponeringsscore</a:t>
            </a:r>
          </a:p>
          <a:p>
            <a:pPr algn="r"/>
            <a:r>
              <a:rPr lang="da-DK" sz="1100" dirty="0"/>
              <a:t>Hele kroppen</a:t>
            </a:r>
          </a:p>
        </p:txBody>
      </p:sp>
      <p:sp>
        <p:nvSpPr>
          <p:cNvPr id="6" name="Tekstfelt 5"/>
          <p:cNvSpPr txBox="1"/>
          <p:nvPr/>
        </p:nvSpPr>
        <p:spPr>
          <a:xfrm>
            <a:off x="2251882" y="3999373"/>
            <a:ext cx="696034" cy="492443"/>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K1</a:t>
            </a:r>
          </a:p>
          <a:p>
            <a:pPr algn="ctr"/>
            <a:r>
              <a:rPr lang="da-DK" sz="700" dirty="0">
                <a:latin typeface="Arial" panose="020B0604020202020204" pitchFamily="34" charset="0"/>
                <a:cs typeface="Arial" panose="020B0604020202020204" pitchFamily="34" charset="0"/>
              </a:rPr>
              <a:t>Nedtagning af kamme</a:t>
            </a:r>
          </a:p>
        </p:txBody>
      </p:sp>
      <p:sp>
        <p:nvSpPr>
          <p:cNvPr id="7" name="Tekstfelt 6"/>
          <p:cNvSpPr txBox="1"/>
          <p:nvPr/>
        </p:nvSpPr>
        <p:spPr>
          <a:xfrm>
            <a:off x="2970663" y="3999373"/>
            <a:ext cx="696034" cy="584775"/>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K2</a:t>
            </a:r>
          </a:p>
          <a:p>
            <a:pPr algn="ctr"/>
            <a:r>
              <a:rPr lang="da-DK" sz="700" dirty="0">
                <a:latin typeface="Arial" panose="020B0604020202020204" pitchFamily="34" charset="0"/>
                <a:cs typeface="Arial" panose="020B0604020202020204" pitchFamily="34" charset="0"/>
              </a:rPr>
              <a:t>Afskær </a:t>
            </a:r>
            <a:r>
              <a:rPr lang="da-DK" sz="700" dirty="0" err="1">
                <a:latin typeface="Arial" panose="020B0604020202020204" pitchFamily="34" charset="0"/>
                <a:cs typeface="Arial" panose="020B0604020202020204" pitchFamily="34" charset="0"/>
              </a:rPr>
              <a:t>kamben</a:t>
            </a:r>
            <a:r>
              <a:rPr lang="da-DK" sz="700" dirty="0">
                <a:latin typeface="Arial" panose="020B0604020202020204" pitchFamily="34" charset="0"/>
                <a:cs typeface="Arial" panose="020B0604020202020204" pitchFamily="34" charset="0"/>
              </a:rPr>
              <a:t>/bov-</a:t>
            </a:r>
            <a:r>
              <a:rPr lang="da-DK" sz="700" dirty="0" err="1">
                <a:latin typeface="Arial" panose="020B0604020202020204" pitchFamily="34" charset="0"/>
                <a:cs typeface="Arial" panose="020B0604020202020204" pitchFamily="34" charset="0"/>
              </a:rPr>
              <a:t>bladsbrusk</a:t>
            </a:r>
            <a:endParaRPr lang="da-DK" sz="700" dirty="0">
              <a:latin typeface="Arial" panose="020B0604020202020204" pitchFamily="34" charset="0"/>
              <a:cs typeface="Arial" panose="020B0604020202020204" pitchFamily="34" charset="0"/>
            </a:endParaRPr>
          </a:p>
        </p:txBody>
      </p:sp>
      <p:sp>
        <p:nvSpPr>
          <p:cNvPr id="8" name="Tekstfelt 7"/>
          <p:cNvSpPr txBox="1"/>
          <p:nvPr/>
        </p:nvSpPr>
        <p:spPr>
          <a:xfrm>
            <a:off x="3689444" y="3999373"/>
            <a:ext cx="696034" cy="584775"/>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K3</a:t>
            </a:r>
          </a:p>
          <a:p>
            <a:pPr algn="ctr"/>
            <a:r>
              <a:rPr lang="da-DK" sz="700" dirty="0">
                <a:latin typeface="Arial" panose="020B0604020202020204" pitchFamily="34" charset="0"/>
                <a:cs typeface="Arial" panose="020B0604020202020204" pitchFamily="34" charset="0"/>
              </a:rPr>
              <a:t>Afskær </a:t>
            </a:r>
            <a:r>
              <a:rPr lang="da-DK" sz="700" dirty="0" err="1">
                <a:latin typeface="Arial" panose="020B0604020202020204" pitchFamily="34" charset="0"/>
                <a:cs typeface="Arial" panose="020B0604020202020204" pitchFamily="34" charset="0"/>
              </a:rPr>
              <a:t>kamben</a:t>
            </a:r>
            <a:r>
              <a:rPr lang="da-DK" sz="700" dirty="0">
                <a:latin typeface="Arial" panose="020B0604020202020204" pitchFamily="34" charset="0"/>
                <a:cs typeface="Arial" panose="020B0604020202020204" pitchFamily="34" charset="0"/>
              </a:rPr>
              <a:t>/bov-</a:t>
            </a:r>
            <a:r>
              <a:rPr lang="da-DK" sz="700" dirty="0" err="1">
                <a:latin typeface="Arial" panose="020B0604020202020204" pitchFamily="34" charset="0"/>
                <a:cs typeface="Arial" panose="020B0604020202020204" pitchFamily="34" charset="0"/>
              </a:rPr>
              <a:t>bladsbrusk</a:t>
            </a:r>
            <a:endParaRPr lang="da-DK" sz="700" dirty="0">
              <a:latin typeface="Arial" panose="020B0604020202020204" pitchFamily="34" charset="0"/>
              <a:cs typeface="Arial" panose="020B0604020202020204" pitchFamily="34" charset="0"/>
            </a:endParaRPr>
          </a:p>
        </p:txBody>
      </p:sp>
      <p:sp>
        <p:nvSpPr>
          <p:cNvPr id="9" name="Tekstfelt 8"/>
          <p:cNvSpPr txBox="1"/>
          <p:nvPr/>
        </p:nvSpPr>
        <p:spPr>
          <a:xfrm>
            <a:off x="4430973" y="3999373"/>
            <a:ext cx="696034" cy="369332"/>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K4</a:t>
            </a:r>
          </a:p>
          <a:p>
            <a:pPr algn="ctr"/>
            <a:r>
              <a:rPr lang="da-DK" sz="700" dirty="0">
                <a:latin typeface="Arial" panose="020B0604020202020204" pitchFamily="34" charset="0"/>
                <a:cs typeface="Arial" panose="020B0604020202020204" pitchFamily="34" charset="0"/>
              </a:rPr>
              <a:t>Hofteben</a:t>
            </a:r>
          </a:p>
        </p:txBody>
      </p:sp>
      <p:sp>
        <p:nvSpPr>
          <p:cNvPr id="10" name="Tekstfelt 9"/>
          <p:cNvSpPr txBox="1"/>
          <p:nvPr/>
        </p:nvSpPr>
        <p:spPr>
          <a:xfrm>
            <a:off x="5127007" y="3999373"/>
            <a:ext cx="696034" cy="369332"/>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K5</a:t>
            </a:r>
          </a:p>
          <a:p>
            <a:pPr algn="ctr"/>
            <a:r>
              <a:rPr lang="da-DK" sz="700" dirty="0">
                <a:latin typeface="Arial" panose="020B0604020202020204" pitchFamily="34" charset="0"/>
                <a:cs typeface="Arial" panose="020B0604020202020204" pitchFamily="34" charset="0"/>
              </a:rPr>
              <a:t>Fladben</a:t>
            </a:r>
          </a:p>
        </p:txBody>
      </p:sp>
      <p:sp>
        <p:nvSpPr>
          <p:cNvPr id="11" name="Tekstfelt 10"/>
          <p:cNvSpPr txBox="1"/>
          <p:nvPr/>
        </p:nvSpPr>
        <p:spPr>
          <a:xfrm>
            <a:off x="5848065" y="3999373"/>
            <a:ext cx="696034" cy="477054"/>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K6</a:t>
            </a:r>
          </a:p>
          <a:p>
            <a:pPr algn="ctr"/>
            <a:r>
              <a:rPr lang="da-DK" sz="700" dirty="0">
                <a:latin typeface="Arial" panose="020B0604020202020204" pitchFamily="34" charset="0"/>
                <a:cs typeface="Arial" panose="020B0604020202020204" pitchFamily="34" charset="0"/>
              </a:rPr>
              <a:t>Fjerne knopper</a:t>
            </a:r>
          </a:p>
        </p:txBody>
      </p:sp>
      <p:sp>
        <p:nvSpPr>
          <p:cNvPr id="12" name="Tekstfelt 11"/>
          <p:cNvSpPr txBox="1"/>
          <p:nvPr/>
        </p:nvSpPr>
        <p:spPr>
          <a:xfrm>
            <a:off x="6589594" y="3999373"/>
            <a:ext cx="696034" cy="584775"/>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K7</a:t>
            </a:r>
          </a:p>
          <a:p>
            <a:pPr algn="ctr"/>
            <a:r>
              <a:rPr lang="da-DK" sz="700" dirty="0">
                <a:latin typeface="Arial" panose="020B0604020202020204" pitchFamily="34" charset="0"/>
                <a:cs typeface="Arial" panose="020B0604020202020204" pitchFamily="34" charset="0"/>
              </a:rPr>
              <a:t>Kam-strimmel (stødeplads)</a:t>
            </a:r>
          </a:p>
        </p:txBody>
      </p:sp>
      <p:sp>
        <p:nvSpPr>
          <p:cNvPr id="13" name="Tekstfelt 12"/>
          <p:cNvSpPr txBox="1"/>
          <p:nvPr/>
        </p:nvSpPr>
        <p:spPr>
          <a:xfrm>
            <a:off x="7285628" y="3999373"/>
            <a:ext cx="696034" cy="477054"/>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K8</a:t>
            </a:r>
          </a:p>
          <a:p>
            <a:pPr algn="ctr"/>
            <a:r>
              <a:rPr lang="da-DK" sz="700" dirty="0">
                <a:latin typeface="Arial" panose="020B0604020202020204" pitchFamily="34" charset="0"/>
                <a:cs typeface="Arial" panose="020B0604020202020204" pitchFamily="34" charset="0"/>
              </a:rPr>
              <a:t>Trimme kødskjold</a:t>
            </a:r>
          </a:p>
        </p:txBody>
      </p:sp>
      <p:sp>
        <p:nvSpPr>
          <p:cNvPr id="14" name="Tekstfelt 13"/>
          <p:cNvSpPr txBox="1"/>
          <p:nvPr/>
        </p:nvSpPr>
        <p:spPr>
          <a:xfrm>
            <a:off x="7999855" y="3999373"/>
            <a:ext cx="696034" cy="477054"/>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K9</a:t>
            </a:r>
          </a:p>
          <a:p>
            <a:pPr algn="ctr"/>
            <a:r>
              <a:rPr lang="da-DK" sz="700" dirty="0">
                <a:latin typeface="Arial" panose="020B0604020202020204" pitchFamily="34" charset="0"/>
                <a:cs typeface="Arial" panose="020B0604020202020204" pitchFamily="34" charset="0"/>
              </a:rPr>
              <a:t>Afriv kødskjold</a:t>
            </a:r>
          </a:p>
        </p:txBody>
      </p:sp>
      <p:sp>
        <p:nvSpPr>
          <p:cNvPr id="15" name="Tekstfelt 14"/>
          <p:cNvSpPr txBox="1"/>
          <p:nvPr/>
        </p:nvSpPr>
        <p:spPr>
          <a:xfrm>
            <a:off x="8741384" y="3999373"/>
            <a:ext cx="696034" cy="477054"/>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K10</a:t>
            </a:r>
          </a:p>
          <a:p>
            <a:pPr algn="ctr"/>
            <a:r>
              <a:rPr lang="da-DK" sz="700" dirty="0">
                <a:latin typeface="Arial" panose="020B0604020202020204" pitchFamily="34" charset="0"/>
                <a:cs typeface="Arial" panose="020B0604020202020204" pitchFamily="34" charset="0"/>
              </a:rPr>
              <a:t>Trimme hoftestykke</a:t>
            </a:r>
          </a:p>
        </p:txBody>
      </p:sp>
      <p:sp>
        <p:nvSpPr>
          <p:cNvPr id="16" name="Tekstfelt 15"/>
          <p:cNvSpPr txBox="1"/>
          <p:nvPr/>
        </p:nvSpPr>
        <p:spPr>
          <a:xfrm>
            <a:off x="9437418" y="3999373"/>
            <a:ext cx="696034" cy="369332"/>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K11</a:t>
            </a:r>
          </a:p>
          <a:p>
            <a:pPr algn="ctr"/>
            <a:r>
              <a:rPr lang="da-DK" sz="700" dirty="0">
                <a:latin typeface="Arial" panose="020B0604020202020204" pitchFamily="34" charset="0"/>
                <a:cs typeface="Arial" panose="020B0604020202020204" pitchFamily="34" charset="0"/>
              </a:rPr>
              <a:t>Hoftekød</a:t>
            </a:r>
          </a:p>
        </p:txBody>
      </p:sp>
      <p:sp>
        <p:nvSpPr>
          <p:cNvPr id="17" name="Tekstfelt 16"/>
          <p:cNvSpPr txBox="1"/>
          <p:nvPr/>
        </p:nvSpPr>
        <p:spPr>
          <a:xfrm>
            <a:off x="10148287" y="3999373"/>
            <a:ext cx="696034" cy="369332"/>
          </a:xfrm>
          <a:prstGeom prst="rect">
            <a:avLst/>
          </a:prstGeom>
          <a:noFill/>
        </p:spPr>
        <p:txBody>
          <a:bodyPr wrap="square" rtlCol="0">
            <a:spAutoFit/>
          </a:bodyPr>
          <a:lstStyle/>
          <a:p>
            <a:pPr algn="ctr"/>
            <a:r>
              <a:rPr lang="da-DK" sz="1100" dirty="0">
                <a:latin typeface="Arial" panose="020B0604020202020204" pitchFamily="34" charset="0"/>
                <a:cs typeface="Arial" panose="020B0604020202020204" pitchFamily="34" charset="0"/>
              </a:rPr>
              <a:t>K12</a:t>
            </a:r>
          </a:p>
          <a:p>
            <a:pPr algn="ctr"/>
            <a:r>
              <a:rPr lang="da-DK" sz="700" dirty="0">
                <a:latin typeface="Arial" panose="020B0604020202020204" pitchFamily="34" charset="0"/>
                <a:cs typeface="Arial" panose="020B0604020202020204" pitchFamily="34" charset="0"/>
              </a:rPr>
              <a:t>Mørkt kød</a:t>
            </a:r>
          </a:p>
        </p:txBody>
      </p:sp>
      <p:sp>
        <p:nvSpPr>
          <p:cNvPr id="18" name="Title 17">
            <a:extLst>
              <a:ext uri="{FF2B5EF4-FFF2-40B4-BE49-F238E27FC236}">
                <a16:creationId xmlns:a16="http://schemas.microsoft.com/office/drawing/2014/main" id="{FE41C1FC-DF27-B1E6-4134-D1F8E337FD5A}"/>
              </a:ext>
            </a:extLst>
          </p:cNvPr>
          <p:cNvSpPr>
            <a:spLocks noGrp="1"/>
          </p:cNvSpPr>
          <p:nvPr>
            <p:ph type="title"/>
          </p:nvPr>
        </p:nvSpPr>
        <p:spPr>
          <a:xfrm>
            <a:off x="938282" y="432496"/>
            <a:ext cx="10515600" cy="1325563"/>
          </a:xfrm>
        </p:spPr>
        <p:txBody>
          <a:bodyPr>
            <a:normAutofit/>
          </a:bodyPr>
          <a:lstStyle/>
          <a:p>
            <a:r>
              <a:rPr lang="da-DK" sz="2800" b="1" dirty="0">
                <a:solidFill>
                  <a:schemeClr val="tx2">
                    <a:lumMod val="75000"/>
                    <a:lumOff val="25000"/>
                  </a:schemeClr>
                </a:solidFill>
              </a:rPr>
              <a:t>Objektive og subjektive målinger</a:t>
            </a:r>
          </a:p>
        </p:txBody>
      </p:sp>
    </p:spTree>
    <p:extLst>
      <p:ext uri="{BB962C8B-B14F-4D97-AF65-F5344CB8AC3E}">
        <p14:creationId xmlns:p14="http://schemas.microsoft.com/office/powerpoint/2010/main" val="408356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FF8BE-4D5B-E479-6713-36B7923B7866}"/>
              </a:ext>
            </a:extLst>
          </p:cNvPr>
          <p:cNvSpPr>
            <a:spLocks noGrp="1"/>
          </p:cNvSpPr>
          <p:nvPr>
            <p:ph type="sldNum" sz="quarter" idx="12"/>
          </p:nvPr>
        </p:nvSpPr>
        <p:spPr/>
        <p:txBody>
          <a:bodyPr/>
          <a:lstStyle/>
          <a:p>
            <a:fld id="{24C8C45C-947F-4981-8B3F-4F32E973C901}" type="slidenum">
              <a:rPr lang="da-DK" smtClean="0"/>
              <a:pPr/>
              <a:t>12</a:t>
            </a:fld>
            <a:endParaRPr lang="da-DK" dirty="0"/>
          </a:p>
        </p:txBody>
      </p:sp>
      <p:pic>
        <p:nvPicPr>
          <p:cNvPr id="4" name="Picture 3">
            <a:extLst>
              <a:ext uri="{FF2B5EF4-FFF2-40B4-BE49-F238E27FC236}">
                <a16:creationId xmlns:a16="http://schemas.microsoft.com/office/drawing/2014/main" id="{9AE3A6CE-11F2-92E0-752A-F52E1BD2C167}"/>
              </a:ext>
            </a:extLst>
          </p:cNvPr>
          <p:cNvPicPr>
            <a:picLocks noChangeAspect="1"/>
          </p:cNvPicPr>
          <p:nvPr/>
        </p:nvPicPr>
        <p:blipFill>
          <a:blip r:embed="rId2"/>
          <a:stretch>
            <a:fillRect/>
          </a:stretch>
        </p:blipFill>
        <p:spPr>
          <a:xfrm>
            <a:off x="1262009" y="3429000"/>
            <a:ext cx="9667982" cy="2768365"/>
          </a:xfrm>
          <a:prstGeom prst="rect">
            <a:avLst/>
          </a:prstGeom>
        </p:spPr>
      </p:pic>
      <p:pic>
        <p:nvPicPr>
          <p:cNvPr id="5" name="Picture 4">
            <a:extLst>
              <a:ext uri="{FF2B5EF4-FFF2-40B4-BE49-F238E27FC236}">
                <a16:creationId xmlns:a16="http://schemas.microsoft.com/office/drawing/2014/main" id="{6011268E-F383-C9C5-D0A9-A12AF68EDBC8}"/>
              </a:ext>
            </a:extLst>
          </p:cNvPr>
          <p:cNvPicPr>
            <a:picLocks noChangeAspect="1"/>
          </p:cNvPicPr>
          <p:nvPr/>
        </p:nvPicPr>
        <p:blipFill>
          <a:blip r:embed="rId3"/>
          <a:stretch>
            <a:fillRect/>
          </a:stretch>
        </p:blipFill>
        <p:spPr>
          <a:xfrm>
            <a:off x="1389119" y="248942"/>
            <a:ext cx="9409019" cy="2902041"/>
          </a:xfrm>
          <a:prstGeom prst="rect">
            <a:avLst/>
          </a:prstGeom>
        </p:spPr>
      </p:pic>
    </p:spTree>
    <p:extLst>
      <p:ext uri="{BB962C8B-B14F-4D97-AF65-F5344CB8AC3E}">
        <p14:creationId xmlns:p14="http://schemas.microsoft.com/office/powerpoint/2010/main" val="1637155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0D630-30CF-D2F2-D08F-68EE36713696}"/>
              </a:ext>
            </a:extLst>
          </p:cNvPr>
          <p:cNvSpPr>
            <a:spLocks noGrp="1"/>
          </p:cNvSpPr>
          <p:nvPr>
            <p:ph type="sldNum" sz="quarter" idx="12"/>
          </p:nvPr>
        </p:nvSpPr>
        <p:spPr/>
        <p:txBody>
          <a:bodyPr/>
          <a:lstStyle/>
          <a:p>
            <a:fld id="{24C8C45C-947F-4981-8B3F-4F32E973C901}" type="slidenum">
              <a:rPr lang="da-DK" smtClean="0"/>
              <a:pPr/>
              <a:t>13</a:t>
            </a:fld>
            <a:endParaRPr lang="da-DK" dirty="0"/>
          </a:p>
        </p:txBody>
      </p:sp>
      <p:pic>
        <p:nvPicPr>
          <p:cNvPr id="4" name="Picture 3">
            <a:extLst>
              <a:ext uri="{FF2B5EF4-FFF2-40B4-BE49-F238E27FC236}">
                <a16:creationId xmlns:a16="http://schemas.microsoft.com/office/drawing/2014/main" id="{8E11E77B-4693-031B-2847-55346493BCD7}"/>
              </a:ext>
            </a:extLst>
          </p:cNvPr>
          <p:cNvPicPr>
            <a:picLocks noChangeAspect="1"/>
          </p:cNvPicPr>
          <p:nvPr/>
        </p:nvPicPr>
        <p:blipFill>
          <a:blip r:embed="rId2"/>
          <a:stretch>
            <a:fillRect/>
          </a:stretch>
        </p:blipFill>
        <p:spPr>
          <a:xfrm>
            <a:off x="458967" y="38528"/>
            <a:ext cx="10920233" cy="3112871"/>
          </a:xfrm>
          <a:prstGeom prst="rect">
            <a:avLst/>
          </a:prstGeom>
        </p:spPr>
      </p:pic>
      <p:pic>
        <p:nvPicPr>
          <p:cNvPr id="6" name="Picture 5">
            <a:extLst>
              <a:ext uri="{FF2B5EF4-FFF2-40B4-BE49-F238E27FC236}">
                <a16:creationId xmlns:a16="http://schemas.microsoft.com/office/drawing/2014/main" id="{A066A463-C7C6-7979-53B8-066E9C352CF4}"/>
              </a:ext>
            </a:extLst>
          </p:cNvPr>
          <p:cNvPicPr>
            <a:picLocks noChangeAspect="1"/>
          </p:cNvPicPr>
          <p:nvPr/>
        </p:nvPicPr>
        <p:blipFill>
          <a:blip r:embed="rId3"/>
          <a:stretch>
            <a:fillRect/>
          </a:stretch>
        </p:blipFill>
        <p:spPr>
          <a:xfrm>
            <a:off x="204966" y="3325346"/>
            <a:ext cx="11428233" cy="2718695"/>
          </a:xfrm>
          <a:prstGeom prst="rect">
            <a:avLst/>
          </a:prstGeom>
        </p:spPr>
      </p:pic>
    </p:spTree>
    <p:extLst>
      <p:ext uri="{BB962C8B-B14F-4D97-AF65-F5344CB8AC3E}">
        <p14:creationId xmlns:p14="http://schemas.microsoft.com/office/powerpoint/2010/main" val="81774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8F79-BBD6-17C3-33E1-BACB14E59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33531-9CFC-81CD-C1C0-172D9A501ED5}"/>
              </a:ext>
            </a:extLst>
          </p:cNvPr>
          <p:cNvSpPr>
            <a:spLocks noGrp="1"/>
          </p:cNvSpPr>
          <p:nvPr>
            <p:ph type="title"/>
          </p:nvPr>
        </p:nvSpPr>
        <p:spPr/>
        <p:txBody>
          <a:bodyPr/>
          <a:lstStyle/>
          <a:p>
            <a:r>
              <a:rPr lang="da-DK" sz="3200" b="1" dirty="0">
                <a:solidFill>
                  <a:schemeClr val="tx2">
                    <a:lumMod val="75000"/>
                    <a:lumOff val="25000"/>
                  </a:schemeClr>
                </a:solidFill>
              </a:rPr>
              <a:t>Jeres nye værktøj til optimering af rokeringsgrupper</a:t>
            </a:r>
          </a:p>
        </p:txBody>
      </p:sp>
      <p:sp>
        <p:nvSpPr>
          <p:cNvPr id="3" name="Content Placeholder 2">
            <a:extLst>
              <a:ext uri="{FF2B5EF4-FFF2-40B4-BE49-F238E27FC236}">
                <a16:creationId xmlns:a16="http://schemas.microsoft.com/office/drawing/2014/main" id="{6A13577F-48EB-7F20-6755-0D52B3FE0135}"/>
              </a:ext>
            </a:extLst>
          </p:cNvPr>
          <p:cNvSpPr>
            <a:spLocks noGrp="1"/>
          </p:cNvSpPr>
          <p:nvPr>
            <p:ph sz="half" idx="1"/>
          </p:nvPr>
        </p:nvSpPr>
        <p:spPr/>
        <p:txBody>
          <a:bodyPr/>
          <a:lstStyle/>
          <a:p>
            <a:endParaRPr lang="da-DK" sz="1600" dirty="0">
              <a:latin typeface="+mj-lt"/>
            </a:endParaRPr>
          </a:p>
          <a:p>
            <a:endParaRPr lang="da-DK" sz="1600" dirty="0">
              <a:latin typeface="+mj-lt"/>
            </a:endParaRPr>
          </a:p>
        </p:txBody>
      </p:sp>
      <p:sp>
        <p:nvSpPr>
          <p:cNvPr id="4" name="Slide Number Placeholder 3">
            <a:extLst>
              <a:ext uri="{FF2B5EF4-FFF2-40B4-BE49-F238E27FC236}">
                <a16:creationId xmlns:a16="http://schemas.microsoft.com/office/drawing/2014/main" id="{01DB5291-60A1-DBDC-993A-72F21390D930}"/>
              </a:ext>
            </a:extLst>
          </p:cNvPr>
          <p:cNvSpPr>
            <a:spLocks noGrp="1"/>
          </p:cNvSpPr>
          <p:nvPr>
            <p:ph type="sldNum" sz="quarter" idx="12"/>
          </p:nvPr>
        </p:nvSpPr>
        <p:spPr/>
        <p:txBody>
          <a:bodyPr/>
          <a:lstStyle/>
          <a:p>
            <a:fld id="{8E878C50-DECA-47F6-AE88-376C2B27D477}" type="slidenum">
              <a:rPr lang="da-DK" noProof="0" smtClean="0"/>
              <a:pPr/>
              <a:t>14</a:t>
            </a:fld>
            <a:endParaRPr lang="da-DK" noProof="0" dirty="0"/>
          </a:p>
        </p:txBody>
      </p:sp>
      <p:pic>
        <p:nvPicPr>
          <p:cNvPr id="5" name="Picture 4">
            <a:extLst>
              <a:ext uri="{FF2B5EF4-FFF2-40B4-BE49-F238E27FC236}">
                <a16:creationId xmlns:a16="http://schemas.microsoft.com/office/drawing/2014/main" id="{350E2372-3956-7673-F5DA-E9EDB8F7970D}"/>
              </a:ext>
            </a:extLst>
          </p:cNvPr>
          <p:cNvPicPr>
            <a:picLocks noChangeAspect="1"/>
          </p:cNvPicPr>
          <p:nvPr/>
        </p:nvPicPr>
        <p:blipFill>
          <a:blip r:embed="rId3"/>
          <a:stretch>
            <a:fillRect/>
          </a:stretch>
        </p:blipFill>
        <p:spPr>
          <a:xfrm>
            <a:off x="9465668" y="6095954"/>
            <a:ext cx="2024047" cy="341406"/>
          </a:xfrm>
          <a:prstGeom prst="rect">
            <a:avLst/>
          </a:prstGeom>
        </p:spPr>
      </p:pic>
      <p:pic>
        <p:nvPicPr>
          <p:cNvPr id="9" name="Picture 8">
            <a:extLst>
              <a:ext uri="{FF2B5EF4-FFF2-40B4-BE49-F238E27FC236}">
                <a16:creationId xmlns:a16="http://schemas.microsoft.com/office/drawing/2014/main" id="{BCA76344-1D66-CB1C-B425-E73AB7D98603}"/>
              </a:ext>
            </a:extLst>
          </p:cNvPr>
          <p:cNvPicPr>
            <a:picLocks noChangeAspect="1"/>
          </p:cNvPicPr>
          <p:nvPr/>
        </p:nvPicPr>
        <p:blipFill>
          <a:blip r:embed="rId4"/>
          <a:stretch>
            <a:fillRect/>
          </a:stretch>
        </p:blipFill>
        <p:spPr>
          <a:xfrm>
            <a:off x="6809363" y="1623405"/>
            <a:ext cx="3984219" cy="2894901"/>
          </a:xfrm>
          <a:prstGeom prst="rect">
            <a:avLst/>
          </a:prstGeom>
        </p:spPr>
      </p:pic>
      <p:sp>
        <p:nvSpPr>
          <p:cNvPr id="11" name="TextBox 10">
            <a:extLst>
              <a:ext uri="{FF2B5EF4-FFF2-40B4-BE49-F238E27FC236}">
                <a16:creationId xmlns:a16="http://schemas.microsoft.com/office/drawing/2014/main" id="{70B78979-F7C8-2809-1E77-A1E46930A456}"/>
              </a:ext>
            </a:extLst>
          </p:cNvPr>
          <p:cNvSpPr txBox="1"/>
          <p:nvPr/>
        </p:nvSpPr>
        <p:spPr>
          <a:xfrm>
            <a:off x="838200" y="4849738"/>
            <a:ext cx="6097712" cy="369332"/>
          </a:xfrm>
          <a:prstGeom prst="rect">
            <a:avLst/>
          </a:prstGeom>
          <a:noFill/>
        </p:spPr>
        <p:txBody>
          <a:bodyPr wrap="square">
            <a:spAutoFit/>
          </a:bodyPr>
          <a:lstStyle/>
          <a:p>
            <a:r>
              <a:rPr lang="da-DK" sz="1800" dirty="0">
                <a:latin typeface="+mj-lt"/>
                <a:hlinkClick r:id="rId5"/>
              </a:rPr>
              <a:t>https://bfaportalen.dk/sider/mejerier-og-slagterier/rib-projektet</a:t>
            </a:r>
            <a:endParaRPr lang="da-DK" sz="1800" dirty="0">
              <a:latin typeface="+mj-lt"/>
            </a:endParaRPr>
          </a:p>
        </p:txBody>
      </p:sp>
      <p:pic>
        <p:nvPicPr>
          <p:cNvPr id="13" name="Picture 12">
            <a:extLst>
              <a:ext uri="{FF2B5EF4-FFF2-40B4-BE49-F238E27FC236}">
                <a16:creationId xmlns:a16="http://schemas.microsoft.com/office/drawing/2014/main" id="{B09B6977-1498-CA7D-FE4E-879DCED64DA0}"/>
              </a:ext>
            </a:extLst>
          </p:cNvPr>
          <p:cNvPicPr>
            <a:picLocks noChangeAspect="1"/>
          </p:cNvPicPr>
          <p:nvPr/>
        </p:nvPicPr>
        <p:blipFill>
          <a:blip r:embed="rId6"/>
          <a:stretch>
            <a:fillRect/>
          </a:stretch>
        </p:blipFill>
        <p:spPr>
          <a:xfrm>
            <a:off x="1059909" y="1597276"/>
            <a:ext cx="5324779" cy="2178848"/>
          </a:xfrm>
          <a:prstGeom prst="rect">
            <a:avLst/>
          </a:prstGeom>
        </p:spPr>
      </p:pic>
    </p:spTree>
    <p:extLst>
      <p:ext uri="{BB962C8B-B14F-4D97-AF65-F5344CB8AC3E}">
        <p14:creationId xmlns:p14="http://schemas.microsoft.com/office/powerpoint/2010/main" val="341410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5873-3450-62A3-2394-9257087D7C4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EBCAD91-00F7-5E7C-D953-9A681FA2C4E2}"/>
              </a:ext>
            </a:extLst>
          </p:cNvPr>
          <p:cNvSpPr txBox="1"/>
          <p:nvPr/>
        </p:nvSpPr>
        <p:spPr>
          <a:xfrm>
            <a:off x="315992" y="1490894"/>
            <a:ext cx="6097836" cy="4031873"/>
          </a:xfrm>
          <a:prstGeom prst="rect">
            <a:avLst/>
          </a:prstGeom>
          <a:noFill/>
        </p:spPr>
        <p:txBody>
          <a:bodyPr wrap="square">
            <a:spAutoFit/>
          </a:bodyPr>
          <a:lstStyle/>
          <a:p>
            <a:pPr marL="285750" indent="-285750">
              <a:buFont typeface="Arial" panose="020B0604020202020204" pitchFamily="34" charset="0"/>
              <a:buChar char="•"/>
            </a:pPr>
            <a:r>
              <a:rPr lang="da-DK" sz="1600" dirty="0"/>
              <a:t>Efter hver arbejdsplads bedømmer medarbejderne den oplevede fysiske anstrengelse på en skala fra    0 – 10 på: kroppen generelt, håndled, albue, skulder og ryg</a:t>
            </a:r>
          </a:p>
          <a:p>
            <a:endParaRPr lang="da-DK" sz="1600" dirty="0"/>
          </a:p>
          <a:p>
            <a:pPr marL="285750" indent="-285750">
              <a:buFont typeface="Arial" panose="020B0604020202020204" pitchFamily="34" charset="0"/>
              <a:buChar char="•"/>
            </a:pPr>
            <a:r>
              <a:rPr lang="da-DK" sz="1600" dirty="0"/>
              <a:t>For at få et fyldestgørende billede, skal der spørges så mange som muligt med kendskab til den enkelte arbejdsplads. Der beregnes et gennemsnit af svarene på hver kropsdel.</a:t>
            </a:r>
          </a:p>
          <a:p>
            <a:endParaRPr lang="da-DK" sz="1600" dirty="0"/>
          </a:p>
          <a:p>
            <a:pPr marL="285750" indent="-285750">
              <a:buFont typeface="Arial" panose="020B0604020202020204" pitchFamily="34" charset="0"/>
              <a:buChar char="•"/>
            </a:pPr>
            <a:r>
              <a:rPr lang="da-DK" sz="1600" dirty="0"/>
              <a:t>Som udgangspunkt er det scoren for ”Kroppen generelt” man </a:t>
            </a:r>
            <a:r>
              <a:rPr lang="da-DK" sz="1600" dirty="0" err="1"/>
              <a:t>rangordner</a:t>
            </a:r>
            <a:r>
              <a:rPr lang="da-DK" sz="1600" dirty="0"/>
              <a:t> efter. Er der ikke væsentlig forskel, ser man på de andre kropsregioner</a:t>
            </a:r>
          </a:p>
          <a:p>
            <a:endParaRPr lang="da-DK" sz="1600" dirty="0"/>
          </a:p>
          <a:p>
            <a:pPr marL="285750" indent="-285750">
              <a:buFont typeface="Arial" panose="020B0604020202020204" pitchFamily="34" charset="0"/>
              <a:buChar char="•"/>
            </a:pPr>
            <a:r>
              <a:rPr lang="da-DK" sz="1600" dirty="0"/>
              <a:t>Er der mindre end 4-5 medarbejdere man kan spørge, eller er der stor forskel i de enkeltes svar, kan man supplere med flere målinger over flere dage eller gå ind og se på rangordningen på de øvrige kropsregioner. </a:t>
            </a:r>
          </a:p>
        </p:txBody>
      </p:sp>
      <p:pic>
        <p:nvPicPr>
          <p:cNvPr id="11" name="Picture 10">
            <a:extLst>
              <a:ext uri="{FF2B5EF4-FFF2-40B4-BE49-F238E27FC236}">
                <a16:creationId xmlns:a16="http://schemas.microsoft.com/office/drawing/2014/main" id="{016076E3-7A04-6784-6A19-611968EEECB6}"/>
              </a:ext>
            </a:extLst>
          </p:cNvPr>
          <p:cNvPicPr>
            <a:picLocks noChangeAspect="1"/>
          </p:cNvPicPr>
          <p:nvPr/>
        </p:nvPicPr>
        <p:blipFill>
          <a:blip r:embed="rId2"/>
          <a:stretch>
            <a:fillRect/>
          </a:stretch>
        </p:blipFill>
        <p:spPr>
          <a:xfrm>
            <a:off x="6436464" y="1326546"/>
            <a:ext cx="5092819" cy="4396160"/>
          </a:xfrm>
          <a:prstGeom prst="rect">
            <a:avLst/>
          </a:prstGeom>
        </p:spPr>
      </p:pic>
      <p:sp>
        <p:nvSpPr>
          <p:cNvPr id="12" name="Title 11">
            <a:extLst>
              <a:ext uri="{FF2B5EF4-FFF2-40B4-BE49-F238E27FC236}">
                <a16:creationId xmlns:a16="http://schemas.microsoft.com/office/drawing/2014/main" id="{BC6820B2-932A-2664-EA06-2939E268ED93}"/>
              </a:ext>
            </a:extLst>
          </p:cNvPr>
          <p:cNvSpPr>
            <a:spLocks noGrp="1"/>
          </p:cNvSpPr>
          <p:nvPr>
            <p:ph type="title"/>
          </p:nvPr>
        </p:nvSpPr>
        <p:spPr>
          <a:xfrm>
            <a:off x="406686" y="165331"/>
            <a:ext cx="10515600" cy="1325563"/>
          </a:xfrm>
        </p:spPr>
        <p:txBody>
          <a:bodyPr>
            <a:normAutofit/>
          </a:bodyPr>
          <a:lstStyle/>
          <a:p>
            <a:r>
              <a:rPr lang="da-DK" sz="2800" b="1" dirty="0">
                <a:solidFill>
                  <a:schemeClr val="tx2">
                    <a:lumMod val="75000"/>
                    <a:lumOff val="25000"/>
                  </a:schemeClr>
                </a:solidFill>
              </a:rPr>
              <a:t>Måling af oplevet fysisk anstrengelse</a:t>
            </a:r>
          </a:p>
        </p:txBody>
      </p:sp>
      <p:pic>
        <p:nvPicPr>
          <p:cNvPr id="3" name="Picture 2">
            <a:extLst>
              <a:ext uri="{FF2B5EF4-FFF2-40B4-BE49-F238E27FC236}">
                <a16:creationId xmlns:a16="http://schemas.microsoft.com/office/drawing/2014/main" id="{951DC254-5934-A195-C71F-6D7C5EEE82DC}"/>
              </a:ext>
            </a:extLst>
          </p:cNvPr>
          <p:cNvPicPr>
            <a:picLocks noChangeAspect="1"/>
          </p:cNvPicPr>
          <p:nvPr/>
        </p:nvPicPr>
        <p:blipFill>
          <a:blip r:embed="rId3"/>
          <a:stretch>
            <a:fillRect/>
          </a:stretch>
        </p:blipFill>
        <p:spPr>
          <a:xfrm>
            <a:off x="596460" y="6217261"/>
            <a:ext cx="2438740" cy="428685"/>
          </a:xfrm>
          <a:prstGeom prst="rect">
            <a:avLst/>
          </a:prstGeom>
        </p:spPr>
      </p:pic>
    </p:spTree>
    <p:extLst>
      <p:ext uri="{BB962C8B-B14F-4D97-AF65-F5344CB8AC3E}">
        <p14:creationId xmlns:p14="http://schemas.microsoft.com/office/powerpoint/2010/main" val="251998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54FA-2765-7307-D6B5-F2C5CC2CBB3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C162492-3498-1D37-A065-C10A524E4E29}"/>
              </a:ext>
            </a:extLst>
          </p:cNvPr>
          <p:cNvSpPr txBox="1">
            <a:spLocks/>
          </p:cNvSpPr>
          <p:nvPr/>
        </p:nvSpPr>
        <p:spPr>
          <a:xfrm>
            <a:off x="412071" y="302981"/>
            <a:ext cx="124250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2800" b="1" dirty="0">
                <a:solidFill>
                  <a:schemeClr val="accent1"/>
                </a:solidFill>
              </a:rPr>
            </a:br>
            <a:r>
              <a:rPr lang="da-DK" sz="2800" b="1" dirty="0">
                <a:solidFill>
                  <a:schemeClr val="accent1"/>
                </a:solidFill>
                <a:latin typeface="Aptos Body"/>
              </a:rPr>
              <a:t>RIB viste, at j</a:t>
            </a:r>
            <a:r>
              <a:rPr lang="da-DK" sz="2400" b="1" dirty="0">
                <a:solidFill>
                  <a:schemeClr val="accent1"/>
                </a:solidFill>
                <a:latin typeface="Aptos Body"/>
              </a:rPr>
              <a:t>obrotation er et potentielt effektivt forebyggelsestiltag </a:t>
            </a:r>
            <a:endParaRPr lang="da-DK" sz="2800" dirty="0">
              <a:solidFill>
                <a:schemeClr val="accent1"/>
              </a:solidFill>
              <a:latin typeface="Aptos Body"/>
            </a:endParaRPr>
          </a:p>
        </p:txBody>
      </p:sp>
      <p:sp>
        <p:nvSpPr>
          <p:cNvPr id="13" name="Rektangel 12">
            <a:extLst>
              <a:ext uri="{FF2B5EF4-FFF2-40B4-BE49-F238E27FC236}">
                <a16:creationId xmlns:a16="http://schemas.microsoft.com/office/drawing/2014/main" id="{9614FC3E-49A8-2B73-D56F-1E34F3D02A57}"/>
              </a:ext>
            </a:extLst>
          </p:cNvPr>
          <p:cNvSpPr/>
          <p:nvPr/>
        </p:nvSpPr>
        <p:spPr>
          <a:xfrm>
            <a:off x="6024365" y="1703891"/>
            <a:ext cx="5865047" cy="4401205"/>
          </a:xfrm>
          <a:prstGeom prst="rect">
            <a:avLst/>
          </a:prstGeom>
        </p:spPr>
        <p:txBody>
          <a:bodyPr wrap="square">
            <a:spAutoFit/>
          </a:bodyPr>
          <a:lstStyle/>
          <a:p>
            <a:r>
              <a:rPr lang="da-DK" sz="1600" b="1" dirty="0">
                <a:solidFill>
                  <a:schemeClr val="accent1"/>
                </a:solidFill>
                <a:cs typeface="Arial" panose="020B0604020202020204" pitchFamily="34" charset="0"/>
              </a:rPr>
              <a:t>Hvad er betydelig del af produktionstiden</a:t>
            </a:r>
          </a:p>
          <a:p>
            <a:endParaRPr lang="da-DK" sz="1400" dirty="0">
              <a:cs typeface="Arial" panose="020B0604020202020204" pitchFamily="34" charset="0"/>
            </a:endParaRPr>
          </a:p>
          <a:p>
            <a:pPr marL="285750" indent="-285750">
              <a:buFont typeface="Arial" panose="020B0604020202020204" pitchFamily="34" charset="0"/>
              <a:buChar char="•"/>
            </a:pPr>
            <a:r>
              <a:rPr lang="da-DK" sz="1400" dirty="0">
                <a:latin typeface="Aptos Body"/>
              </a:rPr>
              <a:t>Fra forskningen findes der ikke nogen entydige grænseværdier for, hvornår en opgave udgør en betydelig andel af produktionstiden. I dette projekt vurderes det, ud fra kendskab til drift og arbejdsfordeling, at netop denne forudsætning er opfyldt.</a:t>
            </a:r>
          </a:p>
          <a:p>
            <a:endParaRPr lang="da-DK" sz="1400" dirty="0">
              <a:latin typeface="Aptos Body"/>
            </a:endParaRPr>
          </a:p>
          <a:p>
            <a:pPr marL="285750" indent="-285750">
              <a:buFont typeface="Arial" panose="020B0604020202020204" pitchFamily="34" charset="0"/>
              <a:buChar char="•"/>
            </a:pPr>
            <a:r>
              <a:rPr lang="da-DK" sz="1400" dirty="0">
                <a:latin typeface="Aptos Body"/>
                <a:cs typeface="Arial" panose="020B0604020202020204" pitchFamily="34" charset="0"/>
              </a:rPr>
              <a:t>På Danish Crown Rønne rokerer alle medarbejdere successivt ned langs båndet, og hver ansat arbejder derved på samtlige pladser i løbet af en dag. Der skiftes hver halve time. </a:t>
            </a:r>
          </a:p>
          <a:p>
            <a:pPr marL="285750" indent="-285750">
              <a:buFont typeface="Arial" panose="020B0604020202020204" pitchFamily="34" charset="0"/>
              <a:buChar char="•"/>
            </a:pPr>
            <a:endParaRPr lang="da-DK" sz="1400" dirty="0">
              <a:latin typeface="Aptos Body"/>
            </a:endParaRPr>
          </a:p>
          <a:p>
            <a:pPr marL="285750" indent="-285750">
              <a:buFont typeface="Arial" panose="020B0604020202020204" pitchFamily="34" charset="0"/>
              <a:buChar char="•"/>
            </a:pPr>
            <a:endParaRPr lang="da-DK" sz="1400" dirty="0">
              <a:latin typeface="Aptos Body"/>
            </a:endParaRPr>
          </a:p>
          <a:p>
            <a:pPr marL="285750" indent="-285750">
              <a:buFont typeface="Arial" panose="020B0604020202020204" pitchFamily="34" charset="0"/>
              <a:buChar char="•"/>
            </a:pPr>
            <a:r>
              <a:rPr lang="da-DK" sz="1400" dirty="0">
                <a:latin typeface="Aptos Body"/>
              </a:rPr>
              <a:t>Projektet viste, at den nuværende rokeringsordning indeholder både sekvenser, hvor stationerne ligner hinanden med hensyn til fysisk eksponering (rød cirkel), og sekvenser, hvor stationerne adskiller sig væsentligt (blå cirkel). </a:t>
            </a:r>
          </a:p>
          <a:p>
            <a:pPr marL="285750" indent="-285750">
              <a:buFont typeface="Arial" panose="020B0604020202020204" pitchFamily="34" charset="0"/>
              <a:buChar char="•"/>
            </a:pPr>
            <a:endParaRPr lang="da-DK" sz="1400" dirty="0">
              <a:latin typeface="Aptos Body"/>
            </a:endParaRPr>
          </a:p>
          <a:p>
            <a:pPr marL="285750" indent="-285750">
              <a:buFont typeface="Arial" panose="020B0604020202020204" pitchFamily="34" charset="0"/>
              <a:buChar char="•"/>
            </a:pPr>
            <a:r>
              <a:rPr lang="da-DK" sz="1400" dirty="0">
                <a:latin typeface="Aptos Body"/>
              </a:rPr>
              <a:t>Variationen kan potentielt øges ved at ændre sekvensen og blande stationer med forskellige eksponeringer.</a:t>
            </a:r>
          </a:p>
          <a:p>
            <a:pPr marL="285750" indent="-285750">
              <a:buFont typeface="Arial" panose="020B0604020202020204" pitchFamily="34" charset="0"/>
              <a:buChar char="•"/>
            </a:pPr>
            <a:endParaRPr lang="da-DK" sz="1200" b="1" u="sng" dirty="0">
              <a:cs typeface="Arial" panose="020B0604020202020204" pitchFamily="34" charset="0"/>
            </a:endParaRPr>
          </a:p>
        </p:txBody>
      </p:sp>
      <p:sp>
        <p:nvSpPr>
          <p:cNvPr id="3" name="TextBox 2">
            <a:extLst>
              <a:ext uri="{FF2B5EF4-FFF2-40B4-BE49-F238E27FC236}">
                <a16:creationId xmlns:a16="http://schemas.microsoft.com/office/drawing/2014/main" id="{361EDE42-C9F9-7C52-3722-1EC739456D7D}"/>
              </a:ext>
            </a:extLst>
          </p:cNvPr>
          <p:cNvSpPr txBox="1"/>
          <p:nvPr/>
        </p:nvSpPr>
        <p:spPr>
          <a:xfrm>
            <a:off x="458822" y="1769212"/>
            <a:ext cx="5111884" cy="923330"/>
          </a:xfrm>
          <a:prstGeom prst="rect">
            <a:avLst/>
          </a:prstGeom>
          <a:noFill/>
        </p:spPr>
        <p:txBody>
          <a:bodyPr wrap="square">
            <a:spAutoFit/>
          </a:bodyPr>
          <a:lstStyle/>
          <a:p>
            <a:r>
              <a:rPr lang="da-DK" sz="1800" b="1" dirty="0">
                <a:solidFill>
                  <a:schemeClr val="accent1"/>
                </a:solidFill>
                <a:latin typeface="Aptos Body"/>
              </a:rPr>
              <a:t>Forebyggelsespotentialet forudsætter, </a:t>
            </a:r>
          </a:p>
          <a:p>
            <a:r>
              <a:rPr lang="da-DK" sz="1800" b="1" dirty="0">
                <a:solidFill>
                  <a:schemeClr val="accent1"/>
                </a:solidFill>
                <a:latin typeface="Aptos Body"/>
              </a:rPr>
              <a:t>at </a:t>
            </a:r>
            <a:r>
              <a:rPr lang="da-DK" sz="1800" b="1" dirty="0">
                <a:solidFill>
                  <a:schemeClr val="accent1"/>
                </a:solidFill>
                <a:latin typeface="Aptos Body"/>
                <a:cs typeface="Arial" panose="020B0604020202020204" pitchFamily="34" charset="0"/>
              </a:rPr>
              <a:t>opgaver med forskellige fysiske eksponeringer </a:t>
            </a:r>
          </a:p>
          <a:p>
            <a:r>
              <a:rPr lang="da-DK" sz="1800" b="1" u="sng" dirty="0">
                <a:solidFill>
                  <a:schemeClr val="accent1"/>
                </a:solidFill>
                <a:latin typeface="Aptos Body"/>
                <a:cs typeface="Arial" panose="020B0604020202020204" pitchFamily="34" charset="0"/>
              </a:rPr>
              <a:t>udgør en betydelig del af produktionstiden.</a:t>
            </a:r>
          </a:p>
        </p:txBody>
      </p:sp>
    </p:spTree>
    <p:extLst>
      <p:ext uri="{BB962C8B-B14F-4D97-AF65-F5344CB8AC3E}">
        <p14:creationId xmlns:p14="http://schemas.microsoft.com/office/powerpoint/2010/main" val="65195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A38D37-68F0-DA34-BE15-9BECEC2D86A0}"/>
              </a:ext>
            </a:extLst>
          </p:cNvPr>
          <p:cNvSpPr txBox="1">
            <a:spLocks/>
          </p:cNvSpPr>
          <p:nvPr/>
        </p:nvSpPr>
        <p:spPr>
          <a:xfrm>
            <a:off x="412071" y="302981"/>
            <a:ext cx="124250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2800" b="1" dirty="0">
                <a:solidFill>
                  <a:schemeClr val="accent1"/>
                </a:solidFill>
              </a:rPr>
            </a:br>
            <a:r>
              <a:rPr lang="da-DK" sz="2400" b="1" dirty="0">
                <a:solidFill>
                  <a:schemeClr val="accent1"/>
                </a:solidFill>
              </a:rPr>
              <a:t>        </a:t>
            </a:r>
            <a:r>
              <a:rPr lang="da-DK" sz="2400" b="1" dirty="0">
                <a:solidFill>
                  <a:schemeClr val="tx2">
                    <a:lumMod val="75000"/>
                    <a:lumOff val="25000"/>
                  </a:schemeClr>
                </a:solidFill>
              </a:rPr>
              <a:t>RIB viste, at jobrotation er et potentielt effektivt forebyggelsestiltag </a:t>
            </a:r>
            <a:endParaRPr lang="da-DK" sz="2800" dirty="0">
              <a:solidFill>
                <a:schemeClr val="tx2">
                  <a:lumMod val="75000"/>
                  <a:lumOff val="25000"/>
                </a:schemeClr>
              </a:solidFill>
            </a:endParaRPr>
          </a:p>
        </p:txBody>
      </p:sp>
      <p:grpSp>
        <p:nvGrpSpPr>
          <p:cNvPr id="11" name="Gruppe 10"/>
          <p:cNvGrpSpPr/>
          <p:nvPr/>
        </p:nvGrpSpPr>
        <p:grpSpPr>
          <a:xfrm>
            <a:off x="5793871" y="1713290"/>
            <a:ext cx="5092942" cy="2813363"/>
            <a:chOff x="838200" y="2485263"/>
            <a:chExt cx="5092942" cy="2813363"/>
          </a:xfrm>
        </p:grpSpPr>
        <p:pic>
          <p:nvPicPr>
            <p:cNvPr id="8" name="Picture 5">
              <a:extLst>
                <a:ext uri="{FF2B5EF4-FFF2-40B4-BE49-F238E27FC236}">
                  <a16:creationId xmlns:a16="http://schemas.microsoft.com/office/drawing/2014/main" id="{020A123B-10B1-1294-E4E8-127D47A09BB7}"/>
                </a:ext>
              </a:extLst>
            </p:cNvPr>
            <p:cNvPicPr>
              <a:picLocks noChangeAspect="1"/>
            </p:cNvPicPr>
            <p:nvPr/>
          </p:nvPicPr>
          <p:blipFill>
            <a:blip r:embed="rId2"/>
            <a:stretch>
              <a:fillRect/>
            </a:stretch>
          </p:blipFill>
          <p:spPr>
            <a:xfrm>
              <a:off x="838200" y="2485263"/>
              <a:ext cx="5092942" cy="2813363"/>
            </a:xfrm>
            <a:prstGeom prst="rect">
              <a:avLst/>
            </a:prstGeom>
          </p:spPr>
        </p:pic>
        <p:sp>
          <p:nvSpPr>
            <p:cNvPr id="9" name="Oval 6">
              <a:extLst>
                <a:ext uri="{FF2B5EF4-FFF2-40B4-BE49-F238E27FC236}">
                  <a16:creationId xmlns:a16="http://schemas.microsoft.com/office/drawing/2014/main" id="{1CDC3EC0-C3C7-0B44-9358-C5792C3C34DF}"/>
                </a:ext>
              </a:extLst>
            </p:cNvPr>
            <p:cNvSpPr/>
            <p:nvPr/>
          </p:nvSpPr>
          <p:spPr>
            <a:xfrm>
              <a:off x="1451113" y="3319670"/>
              <a:ext cx="1580322" cy="16101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 name="Rektangel 9"/>
          <p:cNvSpPr/>
          <p:nvPr/>
        </p:nvSpPr>
        <p:spPr>
          <a:xfrm>
            <a:off x="855954" y="1716700"/>
            <a:ext cx="4728100" cy="3046988"/>
          </a:xfrm>
          <a:prstGeom prst="rect">
            <a:avLst/>
          </a:prstGeom>
        </p:spPr>
        <p:txBody>
          <a:bodyPr wrap="square">
            <a:spAutoFit/>
          </a:bodyPr>
          <a:lstStyle/>
          <a:p>
            <a:r>
              <a:rPr lang="da-DK" sz="1600" b="1" dirty="0">
                <a:solidFill>
                  <a:schemeClr val="tx2">
                    <a:lumMod val="75000"/>
                    <a:lumOff val="25000"/>
                  </a:schemeClr>
                </a:solidFill>
              </a:rPr>
              <a:t>Forebyggelsespotentialet forudsætter, </a:t>
            </a:r>
          </a:p>
          <a:p>
            <a:r>
              <a:rPr lang="da-DK" sz="1600" b="1" dirty="0">
                <a:solidFill>
                  <a:schemeClr val="tx2">
                    <a:lumMod val="75000"/>
                    <a:lumOff val="25000"/>
                  </a:schemeClr>
                </a:solidFill>
              </a:rPr>
              <a:t>at </a:t>
            </a:r>
            <a:r>
              <a:rPr lang="da-DK" sz="1600" b="1" u="sng" dirty="0">
                <a:solidFill>
                  <a:schemeClr val="tx2">
                    <a:lumMod val="75000"/>
                    <a:lumOff val="25000"/>
                  </a:schemeClr>
                </a:solidFill>
              </a:rPr>
              <a:t>forskellen i fysisk eksponering har en vis størrelse</a:t>
            </a:r>
            <a:r>
              <a:rPr lang="da-DK" sz="1600" u="sng" dirty="0">
                <a:solidFill>
                  <a:schemeClr val="tx2">
                    <a:lumMod val="75000"/>
                    <a:lumOff val="25000"/>
                  </a:schemeClr>
                </a:solidFill>
              </a:rPr>
              <a:t>.</a:t>
            </a:r>
          </a:p>
          <a:p>
            <a:endParaRPr lang="da-DK" sz="1600" u="sng" dirty="0">
              <a:solidFill>
                <a:schemeClr val="tx2">
                  <a:lumMod val="75000"/>
                  <a:lumOff val="25000"/>
                </a:schemeClr>
              </a:solidFill>
            </a:endParaRPr>
          </a:p>
          <a:p>
            <a:r>
              <a:rPr lang="da-DK" sz="1600" b="1" dirty="0">
                <a:solidFill>
                  <a:schemeClr val="tx2">
                    <a:lumMod val="75000"/>
                    <a:lumOff val="25000"/>
                  </a:schemeClr>
                </a:solidFill>
              </a:rPr>
              <a:t>Hvad er en vis størrelse ?</a:t>
            </a:r>
          </a:p>
          <a:p>
            <a:r>
              <a:rPr lang="da-DK" sz="1600" dirty="0"/>
              <a:t>Det er ikke muligt at definere ”en vis størrelse”, da det vil afhænge af eksponering og varighed.</a:t>
            </a:r>
          </a:p>
          <a:p>
            <a:endParaRPr lang="da-DK" sz="1600" dirty="0"/>
          </a:p>
          <a:p>
            <a:r>
              <a:rPr lang="da-DK" sz="1600" dirty="0"/>
              <a:t>Figuren til højre viser eksempel på to grupper, hvor der jf. NFA er en henholdsvis lille forskel og stor forskel mellem de fysiske eksponeringer på pladserne</a:t>
            </a:r>
          </a:p>
        </p:txBody>
      </p:sp>
      <p:sp>
        <p:nvSpPr>
          <p:cNvPr id="12" name="Rektangel 11"/>
          <p:cNvSpPr/>
          <p:nvPr/>
        </p:nvSpPr>
        <p:spPr>
          <a:xfrm>
            <a:off x="5963322" y="4697278"/>
            <a:ext cx="5171983" cy="738664"/>
          </a:xfrm>
          <a:prstGeom prst="rect">
            <a:avLst/>
          </a:prstGeom>
        </p:spPr>
        <p:txBody>
          <a:bodyPr wrap="square">
            <a:spAutoFit/>
          </a:bodyPr>
          <a:lstStyle/>
          <a:p>
            <a:r>
              <a:rPr lang="da-DK" sz="1400" dirty="0"/>
              <a:t>Figuren viser forskelle i fysisk eksponering ved Kam-båndet. </a:t>
            </a:r>
          </a:p>
          <a:p>
            <a:r>
              <a:rPr lang="da-DK" sz="1400" dirty="0"/>
              <a:t>Blå cirkel markerer 5 stationer med stor forskel og rød cirkel markerer 4 stationer med mindre forskel stationerne imellem. </a:t>
            </a:r>
            <a:endParaRPr lang="da-DK" sz="1400" u="sng" dirty="0"/>
          </a:p>
        </p:txBody>
      </p:sp>
    </p:spTree>
    <p:extLst>
      <p:ext uri="{BB962C8B-B14F-4D97-AF65-F5344CB8AC3E}">
        <p14:creationId xmlns:p14="http://schemas.microsoft.com/office/powerpoint/2010/main" val="305083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2799" y="663714"/>
            <a:ext cx="10566401" cy="406400"/>
          </a:xfrm>
        </p:spPr>
        <p:txBody>
          <a:bodyPr/>
          <a:lstStyle/>
          <a:p>
            <a:r>
              <a:rPr lang="da-DK" dirty="0"/>
              <a:t>Generelle observationspunkter - anbefalinger</a:t>
            </a:r>
            <a:endParaRPr lang="en-US" dirty="0"/>
          </a:p>
        </p:txBody>
      </p:sp>
      <p:sp>
        <p:nvSpPr>
          <p:cNvPr id="4" name="Pladsholder til slidenummer 3"/>
          <p:cNvSpPr>
            <a:spLocks noGrp="1"/>
          </p:cNvSpPr>
          <p:nvPr>
            <p:ph type="sldNum" sz="quarter" idx="12"/>
          </p:nvPr>
        </p:nvSpPr>
        <p:spPr/>
        <p:txBody>
          <a:bodyPr/>
          <a:lstStyle/>
          <a:p>
            <a:fld id="{24C8C45C-947F-4981-8B3F-4F32E973C901}" type="slidenum">
              <a:rPr lang="da-DK" smtClean="0"/>
              <a:pPr/>
              <a:t>18</a:t>
            </a:fld>
            <a:endParaRPr lang="da-DK" dirty="0"/>
          </a:p>
        </p:txBody>
      </p:sp>
      <p:sp>
        <p:nvSpPr>
          <p:cNvPr id="5" name="Pentagon 4"/>
          <p:cNvSpPr/>
          <p:nvPr/>
        </p:nvSpPr>
        <p:spPr>
          <a:xfrm>
            <a:off x="2012116" y="1442036"/>
            <a:ext cx="8000776" cy="1215614"/>
          </a:xfrm>
          <a:prstGeom prst="homePlat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tIns="468000" rIns="360000" bIns="468000" rtlCol="0" anchor="ctr" anchorCtr="0">
            <a:noAutofit/>
          </a:bodyPr>
          <a:lstStyle/>
          <a:p>
            <a:pPr algn="l"/>
            <a:r>
              <a:rPr lang="da-DK" sz="1600" spc="-10" baseline="0" dirty="0">
                <a:solidFill>
                  <a:schemeClr val="bg1"/>
                </a:solidFill>
              </a:rPr>
              <a:t>Vurder om rokering mellem arbejdspladserne</a:t>
            </a:r>
            <a:r>
              <a:rPr lang="da-DK" sz="1600" spc="-10" dirty="0">
                <a:solidFill>
                  <a:schemeClr val="bg1"/>
                </a:solidFill>
              </a:rPr>
              <a:t> kan gøres på en anden måde, så der kommer mere variation i fysisk eksponering mellem stationerne.</a:t>
            </a:r>
            <a:endParaRPr lang="en-US" sz="1600" spc="-10" baseline="0" dirty="0" err="1">
              <a:solidFill>
                <a:schemeClr val="bg1"/>
              </a:solidFill>
            </a:endParaRPr>
          </a:p>
        </p:txBody>
      </p:sp>
      <p:sp>
        <p:nvSpPr>
          <p:cNvPr id="6" name="Pentagon 5"/>
          <p:cNvSpPr/>
          <p:nvPr/>
        </p:nvSpPr>
        <p:spPr>
          <a:xfrm>
            <a:off x="2012116" y="2896111"/>
            <a:ext cx="8000776" cy="1215614"/>
          </a:xfrm>
          <a:prstGeom prst="homePlat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tIns="468000" rIns="360000" bIns="468000" rtlCol="0" anchor="ctr" anchorCtr="0">
            <a:noAutofit/>
          </a:bodyPr>
          <a:lstStyle/>
          <a:p>
            <a:pPr algn="l"/>
            <a:r>
              <a:rPr lang="da-DK" sz="1600" spc="-10" baseline="0" dirty="0">
                <a:solidFill>
                  <a:schemeClr val="bg1"/>
                </a:solidFill>
              </a:rPr>
              <a:t>Minimer tid ved arbejdsfunktioner </a:t>
            </a:r>
            <a:r>
              <a:rPr lang="da-DK" sz="1600" spc="-10" dirty="0">
                <a:solidFill>
                  <a:schemeClr val="bg1"/>
                </a:solidFill>
              </a:rPr>
              <a:t>med h</a:t>
            </a:r>
            <a:r>
              <a:rPr lang="da-DK" sz="1600" spc="-10" baseline="0" dirty="0">
                <a:solidFill>
                  <a:schemeClr val="bg1"/>
                </a:solidFill>
              </a:rPr>
              <a:t>øj fysisk eksponeringsscore</a:t>
            </a:r>
            <a:r>
              <a:rPr lang="da-DK" sz="1600" spc="-10" dirty="0">
                <a:solidFill>
                  <a:schemeClr val="bg1"/>
                </a:solidFill>
              </a:rPr>
              <a:t>. </a:t>
            </a:r>
          </a:p>
          <a:p>
            <a:pPr algn="l"/>
            <a:r>
              <a:rPr lang="da-DK" sz="1600" spc="-10" dirty="0">
                <a:solidFill>
                  <a:schemeClr val="bg1"/>
                </a:solidFill>
              </a:rPr>
              <a:t>Er det fx muligt at bytte hyppigere mellem en plads med høj eksponeringsscore og en plads ved siden af med lavere eksponeringsscore?</a:t>
            </a:r>
            <a:endParaRPr lang="en-US" sz="1600" spc="-10" baseline="0" dirty="0" err="1">
              <a:solidFill>
                <a:schemeClr val="bg1"/>
              </a:solidFill>
            </a:endParaRPr>
          </a:p>
        </p:txBody>
      </p:sp>
      <p:sp>
        <p:nvSpPr>
          <p:cNvPr id="7" name="Pentagon 6"/>
          <p:cNvSpPr/>
          <p:nvPr/>
        </p:nvSpPr>
        <p:spPr>
          <a:xfrm>
            <a:off x="2012116" y="4350186"/>
            <a:ext cx="8000776" cy="1215614"/>
          </a:xfrm>
          <a:prstGeom prst="homePlat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tIns="468000" rIns="360000" bIns="468000" rtlCol="0" anchor="ctr" anchorCtr="0">
            <a:noAutofit/>
          </a:bodyPr>
          <a:lstStyle/>
          <a:p>
            <a:pPr algn="l"/>
            <a:r>
              <a:rPr lang="da-DK" sz="1600" spc="-10" dirty="0">
                <a:solidFill>
                  <a:schemeClr val="bg1"/>
                </a:solidFill>
              </a:rPr>
              <a:t>Vurder om den fysiske eksponering på arbejdspladser med høj eksponeringsscore kan reduceres?</a:t>
            </a:r>
            <a:r>
              <a:rPr lang="da-DK" sz="1600" spc="-10" dirty="0">
                <a:solidFill>
                  <a:srgbClr val="FF0000"/>
                </a:solidFill>
              </a:rPr>
              <a:t> </a:t>
            </a:r>
            <a:r>
              <a:rPr lang="da-DK" sz="1600" spc="-10" dirty="0">
                <a:solidFill>
                  <a:schemeClr val="bg1"/>
                </a:solidFill>
              </a:rPr>
              <a:t>Er det fx muligt, at pladsen indrettes anderledes, at der udvikles andet udstyr eller at pladsen automatiseres? </a:t>
            </a:r>
            <a:endParaRPr lang="en-US" sz="1600" spc="-10" baseline="0" dirty="0" err="1">
              <a:solidFill>
                <a:schemeClr val="bg1"/>
              </a:solidFill>
            </a:endParaRPr>
          </a:p>
        </p:txBody>
      </p:sp>
      <p:sp>
        <p:nvSpPr>
          <p:cNvPr id="3" name="Tekstfelt 2"/>
          <p:cNvSpPr txBox="1"/>
          <p:nvPr/>
        </p:nvSpPr>
        <p:spPr>
          <a:xfrm>
            <a:off x="1255760" y="1426544"/>
            <a:ext cx="609600" cy="1231106"/>
          </a:xfrm>
          <a:prstGeom prst="rect">
            <a:avLst/>
          </a:prstGeom>
          <a:noFill/>
        </p:spPr>
        <p:txBody>
          <a:bodyPr wrap="square" lIns="0" tIns="0" rIns="0" bIns="0" rtlCol="0">
            <a:spAutoFit/>
          </a:bodyPr>
          <a:lstStyle/>
          <a:p>
            <a:pPr algn="l"/>
            <a:r>
              <a:rPr lang="da-DK" sz="8000" spc="-10" baseline="0" dirty="0">
                <a:solidFill>
                  <a:schemeClr val="accent1"/>
                </a:solidFill>
              </a:rPr>
              <a:t>1</a:t>
            </a:r>
            <a:endParaRPr lang="en-US" sz="8000" spc="-10" baseline="0" dirty="0" err="1">
              <a:solidFill>
                <a:schemeClr val="accent1"/>
              </a:solidFill>
            </a:endParaRPr>
          </a:p>
        </p:txBody>
      </p:sp>
      <p:sp>
        <p:nvSpPr>
          <p:cNvPr id="12" name="Tekstfelt 11"/>
          <p:cNvSpPr txBox="1"/>
          <p:nvPr/>
        </p:nvSpPr>
        <p:spPr>
          <a:xfrm>
            <a:off x="1255760" y="2880619"/>
            <a:ext cx="609600" cy="1231106"/>
          </a:xfrm>
          <a:prstGeom prst="rect">
            <a:avLst/>
          </a:prstGeom>
          <a:noFill/>
        </p:spPr>
        <p:txBody>
          <a:bodyPr wrap="square" lIns="0" tIns="0" rIns="0" bIns="0" rtlCol="0">
            <a:spAutoFit/>
          </a:bodyPr>
          <a:lstStyle/>
          <a:p>
            <a:pPr algn="l"/>
            <a:r>
              <a:rPr lang="da-DK" sz="8000" spc="-10" dirty="0">
                <a:solidFill>
                  <a:schemeClr val="accent1"/>
                </a:solidFill>
              </a:rPr>
              <a:t>2</a:t>
            </a:r>
            <a:endParaRPr lang="en-US" sz="8000" spc="-10" baseline="0" dirty="0" err="1">
              <a:solidFill>
                <a:schemeClr val="accent1"/>
              </a:solidFill>
            </a:endParaRPr>
          </a:p>
        </p:txBody>
      </p:sp>
      <p:sp>
        <p:nvSpPr>
          <p:cNvPr id="13" name="Tekstfelt 12"/>
          <p:cNvSpPr txBox="1"/>
          <p:nvPr/>
        </p:nvSpPr>
        <p:spPr>
          <a:xfrm>
            <a:off x="1255760" y="4334694"/>
            <a:ext cx="609600" cy="1231106"/>
          </a:xfrm>
          <a:prstGeom prst="rect">
            <a:avLst/>
          </a:prstGeom>
          <a:noFill/>
        </p:spPr>
        <p:txBody>
          <a:bodyPr wrap="square" lIns="0" tIns="0" rIns="0" bIns="0" rtlCol="0">
            <a:spAutoFit/>
          </a:bodyPr>
          <a:lstStyle/>
          <a:p>
            <a:pPr algn="l"/>
            <a:r>
              <a:rPr lang="da-DK" sz="8000" spc="-10" dirty="0">
                <a:solidFill>
                  <a:schemeClr val="accent1"/>
                </a:solidFill>
              </a:rPr>
              <a:t>3</a:t>
            </a:r>
            <a:endParaRPr lang="en-US" sz="8000" spc="-10" baseline="0" dirty="0" err="1">
              <a:solidFill>
                <a:schemeClr val="accent1"/>
              </a:solidFill>
            </a:endParaRPr>
          </a:p>
        </p:txBody>
      </p:sp>
    </p:spTree>
    <p:extLst>
      <p:ext uri="{BB962C8B-B14F-4D97-AF65-F5344CB8AC3E}">
        <p14:creationId xmlns:p14="http://schemas.microsoft.com/office/powerpoint/2010/main" val="2985628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5FB2-BE7F-140D-4533-B051EFF9A0A4}"/>
              </a:ext>
            </a:extLst>
          </p:cNvPr>
          <p:cNvSpPr>
            <a:spLocks noGrp="1"/>
          </p:cNvSpPr>
          <p:nvPr>
            <p:ph type="title"/>
          </p:nvPr>
        </p:nvSpPr>
        <p:spPr/>
        <p:txBody>
          <a:bodyPr>
            <a:normAutofit/>
          </a:bodyPr>
          <a:lstStyle/>
          <a:p>
            <a:r>
              <a:rPr lang="da-DK" sz="4267" b="1" dirty="0">
                <a:solidFill>
                  <a:schemeClr val="tx2">
                    <a:lumMod val="75000"/>
                    <a:lumOff val="25000"/>
                  </a:schemeClr>
                </a:solidFill>
              </a:rPr>
              <a:t>Hvorfor satte vi projektet i gang ?</a:t>
            </a:r>
            <a:endParaRPr lang="da-DK" sz="4267" dirty="0">
              <a:solidFill>
                <a:schemeClr val="tx2">
                  <a:lumMod val="75000"/>
                  <a:lumOff val="25000"/>
                </a:schemeClr>
              </a:solidFill>
            </a:endParaRPr>
          </a:p>
        </p:txBody>
      </p:sp>
      <p:sp>
        <p:nvSpPr>
          <p:cNvPr id="5" name="Content Placeholder 4">
            <a:extLst>
              <a:ext uri="{FF2B5EF4-FFF2-40B4-BE49-F238E27FC236}">
                <a16:creationId xmlns:a16="http://schemas.microsoft.com/office/drawing/2014/main" id="{3A2B9D3B-7BE4-8F9C-1290-EB2336E3682D}"/>
              </a:ext>
            </a:extLst>
          </p:cNvPr>
          <p:cNvSpPr>
            <a:spLocks noGrp="1"/>
          </p:cNvSpPr>
          <p:nvPr>
            <p:ph sz="half" idx="2"/>
          </p:nvPr>
        </p:nvSpPr>
        <p:spPr>
          <a:xfrm>
            <a:off x="6172200" y="1690688"/>
            <a:ext cx="5181600" cy="4351338"/>
          </a:xfrm>
        </p:spPr>
        <p:txBody>
          <a:bodyPr>
            <a:normAutofit/>
          </a:bodyPr>
          <a:lstStyle/>
          <a:p>
            <a:pPr marL="0" indent="0">
              <a:spcBef>
                <a:spcPts val="1333"/>
              </a:spcBef>
              <a:buNone/>
            </a:pPr>
            <a:r>
              <a:rPr lang="da-DK" sz="2000" dirty="0">
                <a:ln w="0"/>
                <a:effectLst>
                  <a:outerShdw blurRad="38100" dist="19050" dir="2700000" algn="tl" rotWithShape="0">
                    <a:schemeClr val="dk1">
                      <a:alpha val="40000"/>
                    </a:schemeClr>
                  </a:outerShdw>
                </a:effectLst>
              </a:rPr>
              <a:t>Derfor ville vi gerne:</a:t>
            </a:r>
          </a:p>
          <a:p>
            <a:pPr>
              <a:spcBef>
                <a:spcPts val="1333"/>
              </a:spcBef>
            </a:pPr>
            <a:r>
              <a:rPr lang="da-DK" sz="2200" dirty="0"/>
              <a:t>vide i hvor høj grad der var forskelle i de målte fysiske påvirkninger på pladserne langs et </a:t>
            </a:r>
            <a:r>
              <a:rPr lang="da-DK" sz="2200" dirty="0" err="1"/>
              <a:t>kambånd</a:t>
            </a:r>
            <a:r>
              <a:rPr lang="da-DK" sz="2200" dirty="0"/>
              <a:t> og i et pakkeri</a:t>
            </a:r>
          </a:p>
          <a:p>
            <a:pPr>
              <a:spcBef>
                <a:spcPts val="1333"/>
              </a:spcBef>
            </a:pPr>
            <a:r>
              <a:rPr lang="da-DK" sz="2200" dirty="0"/>
              <a:t>blive klogere på hvordan rokeringsgrupper bedst kunne sammensættes ud fra fysiske påvirkninger </a:t>
            </a:r>
          </a:p>
          <a:p>
            <a:pPr>
              <a:spcBef>
                <a:spcPts val="1333"/>
              </a:spcBef>
            </a:pPr>
            <a:r>
              <a:rPr lang="da-DK" sz="2200" dirty="0"/>
              <a:t>sammenholde det forskerne kunne måle med det, medarbejderne oplevede, de objektivt målte værdier og de subjektive</a:t>
            </a:r>
          </a:p>
          <a:p>
            <a:endParaRPr lang="da-DK" dirty="0"/>
          </a:p>
        </p:txBody>
      </p:sp>
      <p:pic>
        <p:nvPicPr>
          <p:cNvPr id="4" name="Billede 2" descr="Et billede, der indeholder tekst, Font/skrifttype, Grafik, grafisk design&#10;&#10;AI-genereret indhold kan være ukorrekt.">
            <a:extLst>
              <a:ext uri="{FF2B5EF4-FFF2-40B4-BE49-F238E27FC236}">
                <a16:creationId xmlns:a16="http://schemas.microsoft.com/office/drawing/2014/main" id="{395833DB-C598-2C9F-141F-B90183665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5142" y="6193736"/>
            <a:ext cx="2021555" cy="339579"/>
          </a:xfrm>
          <a:prstGeom prst="rect">
            <a:avLst/>
          </a:prstGeom>
        </p:spPr>
      </p:pic>
      <p:sp>
        <p:nvSpPr>
          <p:cNvPr id="6" name="Rectangle 5">
            <a:extLst>
              <a:ext uri="{FF2B5EF4-FFF2-40B4-BE49-F238E27FC236}">
                <a16:creationId xmlns:a16="http://schemas.microsoft.com/office/drawing/2014/main" id="{353D5060-0F60-98A3-B0A2-53FE65D83283}"/>
              </a:ext>
            </a:extLst>
          </p:cNvPr>
          <p:cNvSpPr/>
          <p:nvPr/>
        </p:nvSpPr>
        <p:spPr>
          <a:xfrm>
            <a:off x="1153886" y="1690688"/>
            <a:ext cx="4082143" cy="3895385"/>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400" dirty="0">
                <a:ln w="0"/>
                <a:solidFill>
                  <a:schemeClr val="tx1"/>
                </a:solidFill>
                <a:effectLst>
                  <a:outerShdw blurRad="38100" dist="19050" dir="2700000" algn="tl" rotWithShape="0">
                    <a:schemeClr val="dk1">
                      <a:alpha val="40000"/>
                    </a:schemeClr>
                  </a:outerShdw>
                </a:effectLst>
              </a:rPr>
              <a:t>Det er almindeligt, </a:t>
            </a:r>
          </a:p>
          <a:p>
            <a:r>
              <a:rPr lang="da-DK" sz="2400" dirty="0">
                <a:ln w="0"/>
                <a:solidFill>
                  <a:schemeClr val="tx1"/>
                </a:solidFill>
                <a:effectLst>
                  <a:outerShdw blurRad="38100" dist="19050" dir="2700000" algn="tl" rotWithShape="0">
                    <a:schemeClr val="dk1">
                      <a:alpha val="40000"/>
                    </a:schemeClr>
                  </a:outerShdw>
                </a:effectLst>
              </a:rPr>
              <a:t>at der rokeres i slagteribranchen. </a:t>
            </a:r>
          </a:p>
          <a:p>
            <a:endParaRPr lang="da-DK" sz="2400" dirty="0">
              <a:ln w="0"/>
              <a:solidFill>
                <a:schemeClr val="tx1"/>
              </a:solidFill>
              <a:effectLst>
                <a:outerShdw blurRad="38100" dist="19050" dir="2700000" algn="tl" rotWithShape="0">
                  <a:schemeClr val="dk1">
                    <a:alpha val="40000"/>
                  </a:schemeClr>
                </a:outerShdw>
              </a:effectLst>
            </a:endParaRPr>
          </a:p>
          <a:p>
            <a:r>
              <a:rPr lang="da-DK" sz="2400" dirty="0">
                <a:ln w="0"/>
                <a:solidFill>
                  <a:schemeClr val="tx1"/>
                </a:solidFill>
                <a:effectLst>
                  <a:outerShdw blurRad="38100" dist="19050" dir="2700000" algn="tl" rotWithShape="0">
                    <a:schemeClr val="dk1">
                      <a:alpha val="40000"/>
                    </a:schemeClr>
                  </a:outerShdw>
                </a:effectLst>
              </a:rPr>
              <a:t>Nogle arbejdspladser ligner imidlertid hinanden set med det blotte øje. </a:t>
            </a:r>
          </a:p>
          <a:p>
            <a:endParaRPr lang="da-DK"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3539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48717-790E-391D-A79D-7A966A6FF72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26B3CEA-B057-3C53-F49A-945B5FDC465D}"/>
              </a:ext>
            </a:extLst>
          </p:cNvPr>
          <p:cNvSpPr>
            <a:spLocks noGrp="1"/>
          </p:cNvSpPr>
          <p:nvPr>
            <p:ph idx="1"/>
          </p:nvPr>
        </p:nvSpPr>
        <p:spPr>
          <a:xfrm>
            <a:off x="401234" y="802939"/>
            <a:ext cx="10515600" cy="5145019"/>
          </a:xfrm>
        </p:spPr>
        <p:txBody>
          <a:bodyPr>
            <a:normAutofit/>
          </a:bodyPr>
          <a:lstStyle/>
          <a:p>
            <a:pPr marL="0" indent="0">
              <a:spcAft>
                <a:spcPts val="200"/>
              </a:spcAft>
              <a:buNone/>
            </a:pPr>
            <a:endParaRPr lang="da-DK" sz="2200" b="1" dirty="0">
              <a:solidFill>
                <a:schemeClr val="tx2">
                  <a:lumMod val="75000"/>
                  <a:lumOff val="25000"/>
                </a:schemeClr>
              </a:solidFill>
            </a:endParaRPr>
          </a:p>
          <a:p>
            <a:pPr marL="0" indent="0">
              <a:buNone/>
            </a:pPr>
            <a:endParaRPr lang="da-DK" dirty="0"/>
          </a:p>
        </p:txBody>
      </p:sp>
      <p:pic>
        <p:nvPicPr>
          <p:cNvPr id="3" name="Billede 2" descr="Et billede, der indeholder tekst, Font/skrifttype, Grafik, grafisk design&#10;&#10;AI-genereret indhold kan være ukorrekt.">
            <a:extLst>
              <a:ext uri="{FF2B5EF4-FFF2-40B4-BE49-F238E27FC236}">
                <a16:creationId xmlns:a16="http://schemas.microsoft.com/office/drawing/2014/main" id="{ED149FB5-4E0B-6235-6204-6701A17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279" y="6158027"/>
            <a:ext cx="2021555" cy="339579"/>
          </a:xfrm>
          <a:prstGeom prst="rect">
            <a:avLst/>
          </a:prstGeom>
        </p:spPr>
      </p:pic>
      <p:sp>
        <p:nvSpPr>
          <p:cNvPr id="2" name="Rectangle 1">
            <a:extLst>
              <a:ext uri="{FF2B5EF4-FFF2-40B4-BE49-F238E27FC236}">
                <a16:creationId xmlns:a16="http://schemas.microsoft.com/office/drawing/2014/main" id="{7A10A358-B75F-0A29-766C-FEC8B1ABD60E}"/>
              </a:ext>
            </a:extLst>
          </p:cNvPr>
          <p:cNvSpPr/>
          <p:nvPr/>
        </p:nvSpPr>
        <p:spPr>
          <a:xfrm>
            <a:off x="707572" y="570462"/>
            <a:ext cx="10428514" cy="2035628"/>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400" b="1" dirty="0">
                <a:solidFill>
                  <a:schemeClr val="tx2">
                    <a:lumMod val="75000"/>
                    <a:lumOff val="25000"/>
                  </a:schemeClr>
                </a:solidFill>
              </a:rPr>
              <a:t>Projektets resultater:</a:t>
            </a:r>
          </a:p>
          <a:p>
            <a:pPr marL="342900" indent="-342900">
              <a:buFont typeface="Arial" panose="020B0604020202020204" pitchFamily="34" charset="0"/>
              <a:buChar char="•"/>
            </a:pPr>
            <a:r>
              <a:rPr lang="da-DK" sz="2000" dirty="0">
                <a:solidFill>
                  <a:schemeClr val="tx1"/>
                </a:solidFill>
              </a:rPr>
              <a:t>At jobrokering gør en forskel i den fysiske eksponering på </a:t>
            </a:r>
            <a:r>
              <a:rPr lang="da-DK" sz="2000" dirty="0" err="1">
                <a:solidFill>
                  <a:schemeClr val="tx1"/>
                </a:solidFill>
              </a:rPr>
              <a:t>kambånd</a:t>
            </a:r>
            <a:r>
              <a:rPr lang="da-DK" sz="2000" dirty="0">
                <a:solidFill>
                  <a:schemeClr val="tx1"/>
                </a:solidFill>
              </a:rPr>
              <a:t> og i pakkeri</a:t>
            </a:r>
          </a:p>
          <a:p>
            <a:pPr marL="342900" indent="-342900">
              <a:buFont typeface="Arial" panose="020B0604020202020204" pitchFamily="34" charset="0"/>
              <a:buChar char="•"/>
            </a:pPr>
            <a:endParaRPr lang="da-DK" sz="2000" dirty="0">
              <a:solidFill>
                <a:schemeClr val="tx1"/>
              </a:solidFill>
            </a:endParaRPr>
          </a:p>
          <a:p>
            <a:pPr marL="342900" indent="-342900">
              <a:buFont typeface="Arial" panose="020B0604020202020204" pitchFamily="34" charset="0"/>
              <a:buChar char="•"/>
            </a:pPr>
            <a:r>
              <a:rPr lang="da-DK" sz="2000" dirty="0">
                <a:solidFill>
                  <a:schemeClr val="tx1"/>
                </a:solidFill>
                <a:latin typeface="Calibri" panose="020F0502020204030204" pitchFamily="34" charset="0"/>
                <a:ea typeface="Calibri" panose="020F0502020204030204" pitchFamily="34" charset="0"/>
                <a:cs typeface="Calibri" panose="020F0502020204030204" pitchFamily="34" charset="0"/>
              </a:rPr>
              <a:t>At medarbejdernes egne vurderinger af fysisk anstrengelse kan anvendes til at gruppere arbejdspladserne i forskellige anstrengelsesgrader.</a:t>
            </a:r>
          </a:p>
          <a:p>
            <a:pPr marL="285750" indent="-285750"/>
            <a:endParaRPr lang="da-DK" sz="2000" dirty="0">
              <a:solidFill>
                <a:schemeClr val="tx1"/>
              </a:solidFill>
            </a:endParaRPr>
          </a:p>
        </p:txBody>
      </p:sp>
      <p:sp>
        <p:nvSpPr>
          <p:cNvPr id="5" name="Rectangle 4">
            <a:extLst>
              <a:ext uri="{FF2B5EF4-FFF2-40B4-BE49-F238E27FC236}">
                <a16:creationId xmlns:a16="http://schemas.microsoft.com/office/drawing/2014/main" id="{F18830A9-CB9D-0718-6989-DA84FFF258C7}"/>
              </a:ext>
            </a:extLst>
          </p:cNvPr>
          <p:cNvSpPr/>
          <p:nvPr/>
        </p:nvSpPr>
        <p:spPr>
          <a:xfrm>
            <a:off x="707572" y="2816159"/>
            <a:ext cx="10428514" cy="302883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da-DK" sz="2400" b="1" dirty="0">
                <a:solidFill>
                  <a:schemeClr val="tx2">
                    <a:lumMod val="75000"/>
                    <a:lumOff val="25000"/>
                  </a:schemeClr>
                </a:solidFill>
              </a:rPr>
              <a:t>Projektet var ikke designet til at give svar på:</a:t>
            </a:r>
          </a:p>
          <a:p>
            <a:pPr marL="342900" indent="-342900">
              <a:spcAft>
                <a:spcPts val="200"/>
              </a:spcAft>
              <a:buFont typeface="Arial" panose="020B0604020202020204" pitchFamily="34" charset="0"/>
              <a:buChar char="•"/>
            </a:pPr>
            <a:r>
              <a:rPr lang="da-DK" sz="2000" dirty="0">
                <a:solidFill>
                  <a:sysClr val="windowText" lastClr="000000"/>
                </a:solidFill>
              </a:rPr>
              <a:t>Hvor hyppigt man bør skifte?</a:t>
            </a:r>
          </a:p>
          <a:p>
            <a:pPr marL="342900" indent="-342900">
              <a:spcAft>
                <a:spcPts val="200"/>
              </a:spcAft>
              <a:buFont typeface="Arial" panose="020B0604020202020204" pitchFamily="34" charset="0"/>
              <a:buChar char="•"/>
            </a:pPr>
            <a:endParaRPr lang="da-DK" sz="2000" dirty="0">
              <a:solidFill>
                <a:sysClr val="windowText" lastClr="000000"/>
              </a:solidFill>
            </a:endParaRPr>
          </a:p>
          <a:p>
            <a:pPr marL="342900" indent="-342900">
              <a:spcAft>
                <a:spcPts val="200"/>
              </a:spcAft>
              <a:buFont typeface="Arial" panose="020B0604020202020204" pitchFamily="34" charset="0"/>
              <a:buChar char="•"/>
            </a:pPr>
            <a:r>
              <a:rPr lang="da-DK" sz="2000" dirty="0">
                <a:solidFill>
                  <a:sysClr val="windowText" lastClr="000000"/>
                </a:solidFill>
              </a:rPr>
              <a:t>Hvor mange forskellige pladser man bør have?</a:t>
            </a:r>
          </a:p>
          <a:p>
            <a:pPr marL="342900" indent="-342900">
              <a:spcAft>
                <a:spcPts val="200"/>
              </a:spcAft>
              <a:buFont typeface="Arial" panose="020B0604020202020204" pitchFamily="34" charset="0"/>
              <a:buChar char="•"/>
            </a:pPr>
            <a:endParaRPr lang="da-DK" sz="2000" dirty="0">
              <a:solidFill>
                <a:sysClr val="windowText" lastClr="000000"/>
              </a:solidFill>
            </a:endParaRPr>
          </a:p>
          <a:p>
            <a:pPr marL="342900" indent="-342900">
              <a:spcAft>
                <a:spcPts val="200"/>
              </a:spcAft>
              <a:buFont typeface="Arial" panose="020B0604020202020204" pitchFamily="34" charset="0"/>
              <a:buChar char="•"/>
            </a:pPr>
            <a:r>
              <a:rPr lang="da-DK" sz="2000" dirty="0">
                <a:solidFill>
                  <a:sysClr val="windowText" lastClr="000000"/>
                </a:solidFill>
              </a:rPr>
              <a:t>I hvilken rækkefølge pladserne skal komme?</a:t>
            </a:r>
          </a:p>
          <a:p>
            <a:pPr>
              <a:spcAft>
                <a:spcPts val="200"/>
              </a:spcAft>
            </a:pPr>
            <a:r>
              <a:rPr lang="da-DK" sz="2000" dirty="0">
                <a:solidFill>
                  <a:sysClr val="windowText" lastClr="000000"/>
                </a:solidFill>
              </a:rPr>
              <a:t>      </a:t>
            </a:r>
          </a:p>
          <a:p>
            <a:pPr>
              <a:spcAft>
                <a:spcPts val="200"/>
              </a:spcAft>
            </a:pPr>
            <a:r>
              <a:rPr lang="da-DK" sz="2000" b="1" dirty="0">
                <a:solidFill>
                  <a:schemeClr val="tx2">
                    <a:lumMod val="75000"/>
                    <a:lumOff val="25000"/>
                  </a:schemeClr>
                </a:solidFill>
              </a:rPr>
              <a:t>Men NFA opstiller nogle generelle anbefalinger til jobrokering</a:t>
            </a:r>
          </a:p>
          <a:p>
            <a:pPr>
              <a:spcAft>
                <a:spcPts val="200"/>
              </a:spcAft>
            </a:pPr>
            <a:endParaRPr lang="da-DK" sz="2000" b="1" dirty="0">
              <a:solidFill>
                <a:schemeClr val="tx2">
                  <a:lumMod val="75000"/>
                  <a:lumOff val="25000"/>
                </a:schemeClr>
              </a:solidFill>
            </a:endParaRPr>
          </a:p>
        </p:txBody>
      </p:sp>
    </p:spTree>
    <p:extLst>
      <p:ext uri="{BB962C8B-B14F-4D97-AF65-F5344CB8AC3E}">
        <p14:creationId xmlns:p14="http://schemas.microsoft.com/office/powerpoint/2010/main" val="140210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78" t="-1" r="59162" b="45862"/>
          <a:stretch/>
        </p:blipFill>
        <p:spPr>
          <a:xfrm flipH="1">
            <a:off x="8338547" y="-44664"/>
            <a:ext cx="3853452" cy="6858000"/>
          </a:xfrm>
          <a:prstGeom prst="rect">
            <a:avLst/>
          </a:prstGeom>
        </p:spPr>
      </p:pic>
      <p:pic>
        <p:nvPicPr>
          <p:cNvPr id="3" name="Billed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44" b="34583"/>
          <a:stretch/>
        </p:blipFill>
        <p:spPr>
          <a:xfrm>
            <a:off x="0" y="0"/>
            <a:ext cx="8796485" cy="6858000"/>
          </a:xfrm>
          <a:prstGeom prst="rect">
            <a:avLst/>
          </a:prstGeom>
        </p:spPr>
      </p:pic>
      <p:grpSp>
        <p:nvGrpSpPr>
          <p:cNvPr id="13" name="Gruppe 12"/>
          <p:cNvGrpSpPr/>
          <p:nvPr/>
        </p:nvGrpSpPr>
        <p:grpSpPr>
          <a:xfrm>
            <a:off x="7679831" y="3706528"/>
            <a:ext cx="2075416" cy="2080518"/>
            <a:chOff x="9347116" y="1462782"/>
            <a:chExt cx="2520000" cy="2520000"/>
          </a:xfrm>
        </p:grpSpPr>
        <p:sp>
          <p:nvSpPr>
            <p:cNvPr id="5" name="Ellipse 4"/>
            <p:cNvSpPr>
              <a:spLocks/>
            </p:cNvSpPr>
            <p:nvPr/>
          </p:nvSpPr>
          <p:spPr>
            <a:xfrm>
              <a:off x="9347116" y="1462782"/>
              <a:ext cx="2520000" cy="2520000"/>
            </a:xfrm>
            <a:prstGeom prst="ellipse">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en-US" sz="1600" spc="-10" baseline="0" dirty="0" err="1">
                <a:solidFill>
                  <a:schemeClr val="accent1"/>
                </a:solidFill>
              </a:endParaRPr>
            </a:p>
          </p:txBody>
        </p:sp>
        <p:grpSp>
          <p:nvGrpSpPr>
            <p:cNvPr id="10" name="Gruppe 9"/>
            <p:cNvGrpSpPr/>
            <p:nvPr/>
          </p:nvGrpSpPr>
          <p:grpSpPr>
            <a:xfrm>
              <a:off x="9680718" y="1986144"/>
              <a:ext cx="1852796" cy="1528608"/>
              <a:chOff x="6095998" y="3822521"/>
              <a:chExt cx="2125281" cy="1585696"/>
            </a:xfrm>
          </p:grpSpPr>
          <p:pic>
            <p:nvPicPr>
              <p:cNvPr id="11" name="Picture 2" descr="Numeric Pain Rating Scale - Physiopedia"/>
              <p:cNvPicPr>
                <a:picLocks noChangeAspect="1" noChangeArrowheads="1"/>
              </p:cNvPicPr>
              <p:nvPr/>
            </p:nvPicPr>
            <p:blipFill rotWithShape="1">
              <a:blip r:embed="rId7">
                <a:extLst>
                  <a:ext uri="{28A0092B-C50C-407E-A947-70E740481C1C}">
                    <a14:useLocalDpi xmlns:a14="http://schemas.microsoft.com/office/drawing/2010/main" val="0"/>
                  </a:ext>
                </a:extLst>
              </a:blip>
              <a:srcRect l="3868" t="30718" r="3695" b="34706"/>
              <a:stretch/>
            </p:blipFill>
            <p:spPr bwMode="auto">
              <a:xfrm>
                <a:off x="6095998" y="5105875"/>
                <a:ext cx="2125281" cy="30234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2" name="Billede 11"/>
              <p:cNvPicPr>
                <a:picLocks noChangeAspect="1"/>
              </p:cNvPicPr>
              <p:nvPr/>
            </p:nvPicPr>
            <p:blipFill>
              <a:blip r:embed="rId8"/>
              <a:stretch>
                <a:fillRect/>
              </a:stretch>
            </p:blipFill>
            <p:spPr>
              <a:xfrm>
                <a:off x="6095999" y="3822521"/>
                <a:ext cx="2125280" cy="1283353"/>
              </a:xfrm>
              <a:prstGeom prst="rect">
                <a:avLst/>
              </a:prstGeom>
              <a:ln w="28575">
                <a:solidFill>
                  <a:schemeClr val="bg1"/>
                </a:solidFill>
              </a:ln>
            </p:spPr>
          </p:pic>
        </p:grpSp>
      </p:grpSp>
      <p:pic>
        <p:nvPicPr>
          <p:cNvPr id="2" name="Billede 1"/>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25" t="-158" r="225" b="158"/>
          <a:stretch/>
        </p:blipFill>
        <p:spPr>
          <a:xfrm>
            <a:off x="5972304" y="3265107"/>
            <a:ext cx="1620000" cy="1620000"/>
          </a:xfrm>
          <a:prstGeom prst="ellipse">
            <a:avLst/>
          </a:prstGeom>
          <a:ln w="57150">
            <a:solidFill>
              <a:schemeClr val="bg1"/>
            </a:solidFill>
          </a:ln>
        </p:spPr>
      </p:pic>
      <p:pic>
        <p:nvPicPr>
          <p:cNvPr id="6" name="Billede 5"/>
          <p:cNvPicPr>
            <a:picLocks noChangeAspect="1"/>
          </p:cNvPicPr>
          <p:nvPr/>
        </p:nvPicPr>
        <p:blipFill rotWithShape="1">
          <a:blip r:embed="rId11" cstate="hqprint">
            <a:extLst>
              <a:ext uri="{28A0092B-C50C-407E-A947-70E740481C1C}">
                <a14:useLocalDpi xmlns:a14="http://schemas.microsoft.com/office/drawing/2010/main" val="0"/>
              </a:ext>
            </a:extLst>
          </a:blip>
          <a:srcRect l="-364"/>
          <a:stretch/>
        </p:blipFill>
        <p:spPr>
          <a:xfrm>
            <a:off x="5972304" y="4714259"/>
            <a:ext cx="1620000" cy="1620000"/>
          </a:xfrm>
          <a:prstGeom prst="ellipse">
            <a:avLst/>
          </a:prstGeom>
          <a:ln w="57150">
            <a:solidFill>
              <a:schemeClr val="bg1"/>
            </a:solidFill>
          </a:ln>
        </p:spPr>
      </p:pic>
      <p:sp>
        <p:nvSpPr>
          <p:cNvPr id="7" name="Pladsholder til slidenummer 6"/>
          <p:cNvSpPr>
            <a:spLocks noGrp="1"/>
          </p:cNvSpPr>
          <p:nvPr>
            <p:ph type="sldNum" sz="quarter" idx="12"/>
          </p:nvPr>
        </p:nvSpPr>
        <p:spPr/>
        <p:txBody>
          <a:bodyPr/>
          <a:lstStyle/>
          <a:p>
            <a:fld id="{859873C9-BF5D-4A9A-BB31-45BBB7BABAF7}" type="slidenum">
              <a:rPr lang="da-DK" noProof="0" smtClean="0"/>
              <a:t>4</a:t>
            </a:fld>
            <a:endParaRPr lang="da-DK" noProof="0" dirty="0"/>
          </a:p>
        </p:txBody>
      </p:sp>
      <p:sp>
        <p:nvSpPr>
          <p:cNvPr id="14" name="Title 6">
            <a:extLst>
              <a:ext uri="{FF2B5EF4-FFF2-40B4-BE49-F238E27FC236}">
                <a16:creationId xmlns:a16="http://schemas.microsoft.com/office/drawing/2014/main" id="{40C7206D-ECE6-8CAA-4C25-4F79D46D6826}"/>
              </a:ext>
            </a:extLst>
          </p:cNvPr>
          <p:cNvSpPr>
            <a:spLocks noGrp="1"/>
          </p:cNvSpPr>
          <p:nvPr>
            <p:ph type="title"/>
          </p:nvPr>
        </p:nvSpPr>
        <p:spPr>
          <a:xfrm>
            <a:off x="812799" y="812800"/>
            <a:ext cx="10566401" cy="406400"/>
          </a:xfrm>
          <a:effectLst>
            <a:outerShdw blurRad="50800" dist="38100" dir="5400000" algn="t" rotWithShape="0">
              <a:prstClr val="black">
                <a:alpha val="40000"/>
              </a:prstClr>
            </a:outerShdw>
          </a:effectLst>
        </p:spPr>
        <p:txBody>
          <a:bodyPr/>
          <a:lstStyle/>
          <a:p>
            <a:r>
              <a:rPr lang="da-DK" dirty="0">
                <a:solidFill>
                  <a:schemeClr val="bg1"/>
                </a:solidFill>
              </a:rPr>
              <a:t>Dataindsamling</a:t>
            </a:r>
          </a:p>
        </p:txBody>
      </p:sp>
      <p:pic>
        <p:nvPicPr>
          <p:cNvPr id="8" name="Billede 7"/>
          <p:cNvPicPr>
            <a:picLocks noChangeAspect="1"/>
          </p:cNvPicPr>
          <p:nvPr/>
        </p:nvPicPr>
        <p:blipFill rotWithShape="1">
          <a:blip r:embed="rId12" cstate="hqprint">
            <a:extLst>
              <a:ext uri="{28A0092B-C50C-407E-A947-70E740481C1C}">
                <a14:useLocalDpi xmlns:a14="http://schemas.microsoft.com/office/drawing/2010/main" val="0"/>
              </a:ext>
            </a:extLst>
          </a:blip>
          <a:srcRect l="-413" t="-369" r="413" b="25368"/>
          <a:stretch/>
        </p:blipFill>
        <p:spPr>
          <a:xfrm>
            <a:off x="3687351" y="3562932"/>
            <a:ext cx="2467647" cy="2467647"/>
          </a:xfrm>
          <a:prstGeom prst="ellipse">
            <a:avLst/>
          </a:prstGeom>
          <a:ln w="57150">
            <a:solidFill>
              <a:schemeClr val="bg1"/>
            </a:solidFill>
          </a:ln>
        </p:spPr>
      </p:pic>
      <p:pic>
        <p:nvPicPr>
          <p:cNvPr id="9" name="Billede 8"/>
          <p:cNvPicPr>
            <a:picLocks noChangeAspect="1"/>
          </p:cNvPicPr>
          <p:nvPr/>
        </p:nvPicPr>
        <p:blipFill rotWithShape="1">
          <a:blip r:embed="rId13" cstate="hqprint">
            <a:extLst>
              <a:ext uri="{28A0092B-C50C-407E-A947-70E740481C1C}">
                <a14:useLocalDpi xmlns:a14="http://schemas.microsoft.com/office/drawing/2010/main" val="0"/>
              </a:ext>
            </a:extLst>
          </a:blip>
          <a:srcRect l="1569" t="1389" r="-1569" b="23611"/>
          <a:stretch/>
        </p:blipFill>
        <p:spPr>
          <a:xfrm>
            <a:off x="9194292" y="1697989"/>
            <a:ext cx="2615250" cy="2615250"/>
          </a:xfrm>
          <a:prstGeom prst="ellipse">
            <a:avLst/>
          </a:prstGeom>
          <a:ln w="57150">
            <a:solidFill>
              <a:schemeClr val="bg1"/>
            </a:solidFill>
          </a:ln>
        </p:spPr>
      </p:pic>
      <p:sp>
        <p:nvSpPr>
          <p:cNvPr id="15" name="Afrundet rektangel 14"/>
          <p:cNvSpPr/>
          <p:nvPr/>
        </p:nvSpPr>
        <p:spPr>
          <a:xfrm>
            <a:off x="812799" y="1351593"/>
            <a:ext cx="3559176" cy="847725"/>
          </a:xfrm>
          <a:prstGeom prst="roundRect">
            <a:avLst>
              <a:gd name="adj" fmla="val 12173"/>
            </a:avLst>
          </a:prstGeom>
          <a:solidFill>
            <a:schemeClr val="bg1">
              <a:lumMod val="95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r>
              <a:rPr lang="da-DK" sz="1600" spc="-10" baseline="0" dirty="0">
                <a:solidFill>
                  <a:schemeClr val="accent1"/>
                </a:solidFill>
              </a:rPr>
              <a:t>16 medarbejdere ved Kam-båndet</a:t>
            </a:r>
          </a:p>
          <a:p>
            <a:pPr algn="l"/>
            <a:r>
              <a:rPr lang="da-DK" sz="1600" spc="-10" dirty="0">
                <a:solidFill>
                  <a:schemeClr val="accent1"/>
                </a:solidFill>
              </a:rPr>
              <a:t>9 medarbejdere i Indre Pakkeri</a:t>
            </a:r>
            <a:endParaRPr lang="en-US" sz="1600" spc="-10" baseline="0" dirty="0" err="1">
              <a:solidFill>
                <a:schemeClr val="accent1"/>
              </a:solidFill>
            </a:endParaRPr>
          </a:p>
        </p:txBody>
      </p:sp>
      <p:pic>
        <p:nvPicPr>
          <p:cNvPr id="16" name="Billede 15"/>
          <p:cNvPicPr>
            <a:picLocks noChangeAspect="1"/>
          </p:cNvPicPr>
          <p:nvPr/>
        </p:nvPicPr>
        <p:blipFill rotWithShape="1">
          <a:blip r:embed="rId14">
            <a:extLst>
              <a:ext uri="{28A0092B-C50C-407E-A947-70E740481C1C}">
                <a14:useLocalDpi xmlns:a14="http://schemas.microsoft.com/office/drawing/2010/main" val="0"/>
              </a:ext>
            </a:extLst>
          </a:blip>
          <a:srcRect l="21943" t="34306" r="1389" b="8194"/>
          <a:stretch/>
        </p:blipFill>
        <p:spPr>
          <a:xfrm>
            <a:off x="6240588" y="255940"/>
            <a:ext cx="3009167" cy="3009167"/>
          </a:xfrm>
          <a:prstGeom prst="ellipse">
            <a:avLst/>
          </a:prstGeom>
          <a:ln w="57150">
            <a:solidFill>
              <a:schemeClr val="bg1"/>
            </a:solidFill>
          </a:ln>
        </p:spPr>
      </p:pic>
      <p:sp>
        <p:nvSpPr>
          <p:cNvPr id="17" name="Oval 16">
            <a:extLst>
              <a:ext uri="{FF2B5EF4-FFF2-40B4-BE49-F238E27FC236}">
                <a16:creationId xmlns:a16="http://schemas.microsoft.com/office/drawing/2014/main" id="{234F70F3-B4AB-BDF7-AC61-05F82934B65A}"/>
              </a:ext>
            </a:extLst>
          </p:cNvPr>
          <p:cNvSpPr/>
          <p:nvPr/>
        </p:nvSpPr>
        <p:spPr>
          <a:xfrm>
            <a:off x="10040221" y="2165034"/>
            <a:ext cx="461696" cy="45206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577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7D64D54-7CAA-71F3-0176-9E9BDA24AACA}"/>
              </a:ext>
            </a:extLst>
          </p:cNvPr>
          <p:cNvSpPr>
            <a:spLocks noGrp="1"/>
          </p:cNvSpPr>
          <p:nvPr>
            <p:ph type="title"/>
          </p:nvPr>
        </p:nvSpPr>
        <p:spPr>
          <a:xfrm>
            <a:off x="838200" y="365125"/>
            <a:ext cx="11449692" cy="1325563"/>
          </a:xfrm>
        </p:spPr>
        <p:txBody>
          <a:bodyPr>
            <a:normAutofit/>
          </a:bodyPr>
          <a:lstStyle/>
          <a:p>
            <a:r>
              <a:rPr lang="da-DK" sz="2800" b="1" dirty="0">
                <a:solidFill>
                  <a:schemeClr val="tx2">
                    <a:lumMod val="75000"/>
                    <a:lumOff val="25000"/>
                  </a:schemeClr>
                </a:solidFill>
              </a:rPr>
              <a:t>Måling af og rangordning af den fysiske eksponering</a:t>
            </a:r>
          </a:p>
        </p:txBody>
      </p:sp>
      <p:pic>
        <p:nvPicPr>
          <p:cNvPr id="5" name="Content Placeholder 4">
            <a:extLst>
              <a:ext uri="{FF2B5EF4-FFF2-40B4-BE49-F238E27FC236}">
                <a16:creationId xmlns:a16="http://schemas.microsoft.com/office/drawing/2014/main" id="{B71BED57-88F0-EEF8-6CFB-98FCBC6EF4A9}"/>
              </a:ext>
            </a:extLst>
          </p:cNvPr>
          <p:cNvPicPr>
            <a:picLocks noGrp="1" noChangeAspect="1"/>
          </p:cNvPicPr>
          <p:nvPr>
            <p:ph sz="half" idx="1"/>
          </p:nvPr>
        </p:nvPicPr>
        <p:blipFill>
          <a:blip r:embed="rId2"/>
          <a:stretch>
            <a:fillRect/>
          </a:stretch>
        </p:blipFill>
        <p:spPr>
          <a:xfrm>
            <a:off x="805675" y="1825625"/>
            <a:ext cx="5136649" cy="2715553"/>
          </a:xfrm>
          <a:prstGeom prst="rect">
            <a:avLst/>
          </a:prstGeom>
        </p:spPr>
      </p:pic>
      <p:pic>
        <p:nvPicPr>
          <p:cNvPr id="6" name="Picture 5">
            <a:extLst>
              <a:ext uri="{FF2B5EF4-FFF2-40B4-BE49-F238E27FC236}">
                <a16:creationId xmlns:a16="http://schemas.microsoft.com/office/drawing/2014/main" id="{45D0DFA8-4D97-3D9E-0B5B-889DFE7AF681}"/>
              </a:ext>
            </a:extLst>
          </p:cNvPr>
          <p:cNvPicPr>
            <a:picLocks noChangeAspect="1"/>
          </p:cNvPicPr>
          <p:nvPr/>
        </p:nvPicPr>
        <p:blipFill>
          <a:blip r:embed="rId3"/>
          <a:stretch>
            <a:fillRect/>
          </a:stretch>
        </p:blipFill>
        <p:spPr>
          <a:xfrm>
            <a:off x="6096000" y="1959189"/>
            <a:ext cx="5761235" cy="2212119"/>
          </a:xfrm>
          <a:prstGeom prst="rect">
            <a:avLst/>
          </a:prstGeom>
        </p:spPr>
      </p:pic>
      <p:pic>
        <p:nvPicPr>
          <p:cNvPr id="16" name="Picture 15">
            <a:extLst>
              <a:ext uri="{FF2B5EF4-FFF2-40B4-BE49-F238E27FC236}">
                <a16:creationId xmlns:a16="http://schemas.microsoft.com/office/drawing/2014/main" id="{4D936C9C-9B37-7C07-7853-564949838522}"/>
              </a:ext>
            </a:extLst>
          </p:cNvPr>
          <p:cNvPicPr>
            <a:picLocks noChangeAspect="1"/>
          </p:cNvPicPr>
          <p:nvPr/>
        </p:nvPicPr>
        <p:blipFill>
          <a:blip r:embed="rId4"/>
          <a:stretch>
            <a:fillRect/>
          </a:stretch>
        </p:blipFill>
        <p:spPr>
          <a:xfrm>
            <a:off x="9617065" y="6151469"/>
            <a:ext cx="2024047" cy="341406"/>
          </a:xfrm>
          <a:prstGeom prst="rect">
            <a:avLst/>
          </a:prstGeom>
        </p:spPr>
      </p:pic>
    </p:spTree>
    <p:extLst>
      <p:ext uri="{BB962C8B-B14F-4D97-AF65-F5344CB8AC3E}">
        <p14:creationId xmlns:p14="http://schemas.microsoft.com/office/powerpoint/2010/main" val="1015909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54279E9-1805-2F72-6C8A-9403C356F9F9}"/>
              </a:ext>
            </a:extLst>
          </p:cNvPr>
          <p:cNvSpPr txBox="1"/>
          <p:nvPr/>
        </p:nvSpPr>
        <p:spPr>
          <a:xfrm>
            <a:off x="315992" y="1490894"/>
            <a:ext cx="6097836" cy="1754326"/>
          </a:xfrm>
          <a:prstGeom prst="rect">
            <a:avLst/>
          </a:prstGeom>
          <a:noFill/>
        </p:spPr>
        <p:txBody>
          <a:bodyPr wrap="square">
            <a:spAutoFit/>
          </a:bodyPr>
          <a:lstStyle/>
          <a:p>
            <a:r>
              <a:rPr lang="da-DK" sz="1800" dirty="0"/>
              <a:t>Umiddelbart efter hver arbejdsplads bedømmer </a:t>
            </a:r>
          </a:p>
          <a:p>
            <a:r>
              <a:rPr lang="da-DK" sz="1800" dirty="0"/>
              <a:t>medarbejderne den oplevede fysiske anstrengelse </a:t>
            </a:r>
          </a:p>
          <a:p>
            <a:r>
              <a:rPr lang="da-DK" sz="1800" dirty="0"/>
              <a:t>på en skala fra    0 – 10 på: </a:t>
            </a:r>
          </a:p>
          <a:p>
            <a:r>
              <a:rPr lang="da-DK" sz="1800" dirty="0"/>
              <a:t>kroppen generelt, håndled, albue, skulder og ryg</a:t>
            </a:r>
          </a:p>
          <a:p>
            <a:endParaRPr lang="da-DK" sz="1800" dirty="0"/>
          </a:p>
          <a:p>
            <a:pPr marL="285750" indent="-285750">
              <a:buFont typeface="Arial" panose="020B0604020202020204" pitchFamily="34" charset="0"/>
              <a:buChar char="•"/>
            </a:pPr>
            <a:endParaRPr lang="da-DK" sz="1800" dirty="0"/>
          </a:p>
        </p:txBody>
      </p:sp>
      <p:sp>
        <p:nvSpPr>
          <p:cNvPr id="12" name="Title 11">
            <a:extLst>
              <a:ext uri="{FF2B5EF4-FFF2-40B4-BE49-F238E27FC236}">
                <a16:creationId xmlns:a16="http://schemas.microsoft.com/office/drawing/2014/main" id="{5AD420B3-DFF5-2B3E-CAEE-D3D33E0A316F}"/>
              </a:ext>
            </a:extLst>
          </p:cNvPr>
          <p:cNvSpPr>
            <a:spLocks noGrp="1"/>
          </p:cNvSpPr>
          <p:nvPr>
            <p:ph type="title"/>
          </p:nvPr>
        </p:nvSpPr>
        <p:spPr>
          <a:xfrm>
            <a:off x="406686" y="165331"/>
            <a:ext cx="10515600" cy="1325563"/>
          </a:xfrm>
        </p:spPr>
        <p:txBody>
          <a:bodyPr>
            <a:normAutofit/>
          </a:bodyPr>
          <a:lstStyle/>
          <a:p>
            <a:r>
              <a:rPr lang="da-DK" sz="2800" b="1" dirty="0">
                <a:solidFill>
                  <a:schemeClr val="tx2">
                    <a:lumMod val="75000"/>
                    <a:lumOff val="25000"/>
                  </a:schemeClr>
                </a:solidFill>
              </a:rPr>
              <a:t>Måling af oplevet fysisk anstrengelse</a:t>
            </a:r>
          </a:p>
        </p:txBody>
      </p:sp>
      <p:pic>
        <p:nvPicPr>
          <p:cNvPr id="14" name="Picture 13">
            <a:extLst>
              <a:ext uri="{FF2B5EF4-FFF2-40B4-BE49-F238E27FC236}">
                <a16:creationId xmlns:a16="http://schemas.microsoft.com/office/drawing/2014/main" id="{35EF6311-0DF0-31C0-9ED3-D7D92B9D97CB}"/>
              </a:ext>
            </a:extLst>
          </p:cNvPr>
          <p:cNvPicPr>
            <a:picLocks noChangeAspect="1"/>
          </p:cNvPicPr>
          <p:nvPr/>
        </p:nvPicPr>
        <p:blipFill>
          <a:blip r:embed="rId2"/>
          <a:stretch>
            <a:fillRect/>
          </a:stretch>
        </p:blipFill>
        <p:spPr>
          <a:xfrm>
            <a:off x="5574877" y="1289982"/>
            <a:ext cx="5438103" cy="3798137"/>
          </a:xfrm>
          <a:prstGeom prst="rect">
            <a:avLst/>
          </a:prstGeom>
        </p:spPr>
      </p:pic>
      <p:pic>
        <p:nvPicPr>
          <p:cNvPr id="15" name="Picture 14">
            <a:extLst>
              <a:ext uri="{FF2B5EF4-FFF2-40B4-BE49-F238E27FC236}">
                <a16:creationId xmlns:a16="http://schemas.microsoft.com/office/drawing/2014/main" id="{22BC69DE-2603-7A30-21F4-7E8DF71C92FE}"/>
              </a:ext>
            </a:extLst>
          </p:cNvPr>
          <p:cNvPicPr>
            <a:picLocks noChangeAspect="1"/>
          </p:cNvPicPr>
          <p:nvPr/>
        </p:nvPicPr>
        <p:blipFill>
          <a:blip r:embed="rId3"/>
          <a:stretch>
            <a:fillRect/>
          </a:stretch>
        </p:blipFill>
        <p:spPr>
          <a:xfrm>
            <a:off x="9910262" y="6144169"/>
            <a:ext cx="2024047" cy="341406"/>
          </a:xfrm>
          <a:prstGeom prst="rect">
            <a:avLst/>
          </a:prstGeom>
        </p:spPr>
      </p:pic>
    </p:spTree>
    <p:extLst>
      <p:ext uri="{BB962C8B-B14F-4D97-AF65-F5344CB8AC3E}">
        <p14:creationId xmlns:p14="http://schemas.microsoft.com/office/powerpoint/2010/main" val="396033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lede 3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210" t="9776" r="55" b="54278"/>
          <a:stretch/>
        </p:blipFill>
        <p:spPr>
          <a:xfrm>
            <a:off x="0" y="77482"/>
            <a:ext cx="12192000" cy="6868632"/>
          </a:xfrm>
          <a:prstGeom prst="rect">
            <a:avLst/>
          </a:prstGeom>
        </p:spPr>
      </p:pic>
      <p:sp>
        <p:nvSpPr>
          <p:cNvPr id="4" name="Pladsholder til slidenummer 3"/>
          <p:cNvSpPr>
            <a:spLocks noGrp="1"/>
          </p:cNvSpPr>
          <p:nvPr>
            <p:ph type="sldNum" sz="quarter" idx="12"/>
          </p:nvPr>
        </p:nvSpPr>
        <p:spPr>
          <a:xfrm>
            <a:off x="11379200" y="5476230"/>
            <a:ext cx="406399" cy="126000"/>
          </a:xfrm>
        </p:spPr>
        <p:txBody>
          <a:bodyPr/>
          <a:lstStyle/>
          <a:p>
            <a:fld id="{24C8C45C-947F-4981-8B3F-4F32E973C901}" type="slidenum">
              <a:rPr lang="da-DK" smtClean="0"/>
              <a:pPr/>
              <a:t>7</a:t>
            </a:fld>
            <a:endParaRPr lang="da-DK" dirty="0"/>
          </a:p>
        </p:txBody>
      </p:sp>
      <p:sp>
        <p:nvSpPr>
          <p:cNvPr id="34" name="Title 6">
            <a:extLst>
              <a:ext uri="{FF2B5EF4-FFF2-40B4-BE49-F238E27FC236}">
                <a16:creationId xmlns:a16="http://schemas.microsoft.com/office/drawing/2014/main" id="{40C7206D-ECE6-8CAA-4C25-4F79D46D6826}"/>
              </a:ext>
            </a:extLst>
          </p:cNvPr>
          <p:cNvSpPr txBox="1">
            <a:spLocks/>
          </p:cNvSpPr>
          <p:nvPr/>
        </p:nvSpPr>
        <p:spPr>
          <a:xfrm>
            <a:off x="812799" y="812800"/>
            <a:ext cx="10566401" cy="406400"/>
          </a:xfrm>
          <a:prstGeom prst="rect">
            <a:avLst/>
          </a:prstGeom>
          <a:effectLst>
            <a:outerShdw blurRad="50800" dist="38100" dir="5400000" algn="t" rotWithShape="0">
              <a:prstClr val="black">
                <a:alpha val="40000"/>
              </a:prstClr>
            </a:outerShdw>
          </a:effectLst>
        </p:spPr>
        <p:txBody>
          <a:bodyPr vert="horz" lIns="0" tIns="0" rIns="0" bIns="0" rtlCol="0" anchor="t" anchorCtr="0">
            <a:noAutofit/>
          </a:bodyPr>
          <a:lstStyle>
            <a:lvl1pPr algn="l" defTabSz="914400" rtl="0" eaLnBrk="1" latinLnBrk="0" hangingPunct="1">
              <a:lnSpc>
                <a:spcPct val="90000"/>
              </a:lnSpc>
              <a:spcBef>
                <a:spcPct val="0"/>
              </a:spcBef>
              <a:buNone/>
              <a:defRPr sz="2800" b="1" kern="1200" spc="-70" baseline="0">
                <a:solidFill>
                  <a:schemeClr val="accent1"/>
                </a:solidFill>
                <a:latin typeface="+mj-lt"/>
                <a:ea typeface="+mj-ea"/>
                <a:cs typeface="+mj-cs"/>
              </a:defRPr>
            </a:lvl1pPr>
          </a:lstStyle>
          <a:p>
            <a:r>
              <a:rPr lang="da-DK" dirty="0">
                <a:solidFill>
                  <a:schemeClr val="bg1"/>
                </a:solidFill>
              </a:rPr>
              <a:t>Arbejdsstationer ved Kam-båndet</a:t>
            </a:r>
          </a:p>
        </p:txBody>
      </p:sp>
      <p:grpSp>
        <p:nvGrpSpPr>
          <p:cNvPr id="31" name="Gruppe 30"/>
          <p:cNvGrpSpPr/>
          <p:nvPr/>
        </p:nvGrpSpPr>
        <p:grpSpPr>
          <a:xfrm>
            <a:off x="602439" y="3000375"/>
            <a:ext cx="10987119" cy="2475855"/>
            <a:chOff x="613628" y="3790950"/>
            <a:chExt cx="10987119" cy="2475855"/>
          </a:xfrm>
        </p:grpSpPr>
        <p:sp>
          <p:nvSpPr>
            <p:cNvPr id="5" name="Rektangel 4"/>
            <p:cNvSpPr/>
            <p:nvPr/>
          </p:nvSpPr>
          <p:spPr>
            <a:xfrm>
              <a:off x="615371"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K1</a:t>
              </a:r>
              <a:endParaRPr lang="en-US" sz="1600" b="1" spc="-10" baseline="0" dirty="0" err="1">
                <a:solidFill>
                  <a:schemeClr val="accent1"/>
                </a:solidFill>
              </a:endParaRPr>
            </a:p>
          </p:txBody>
        </p:sp>
        <p:sp>
          <p:nvSpPr>
            <p:cNvPr id="6" name="Rektangel 5"/>
            <p:cNvSpPr/>
            <p:nvPr/>
          </p:nvSpPr>
          <p:spPr>
            <a:xfrm>
              <a:off x="1516184"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K2</a:t>
              </a:r>
              <a:endParaRPr lang="en-US" sz="1600" b="1" spc="-10" baseline="0" dirty="0" err="1">
                <a:solidFill>
                  <a:schemeClr val="accent1"/>
                </a:solidFill>
              </a:endParaRPr>
            </a:p>
          </p:txBody>
        </p:sp>
        <p:sp>
          <p:nvSpPr>
            <p:cNvPr id="7" name="Rektangel 6"/>
            <p:cNvSpPr/>
            <p:nvPr/>
          </p:nvSpPr>
          <p:spPr>
            <a:xfrm>
              <a:off x="2415253"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K3</a:t>
              </a:r>
              <a:endParaRPr lang="en-US" sz="1600" b="1" spc="-10" baseline="0" dirty="0" err="1">
                <a:solidFill>
                  <a:schemeClr val="accent1"/>
                </a:solidFill>
              </a:endParaRPr>
            </a:p>
          </p:txBody>
        </p:sp>
        <p:sp>
          <p:nvSpPr>
            <p:cNvPr id="8" name="Rektangel 7"/>
            <p:cNvSpPr/>
            <p:nvPr/>
          </p:nvSpPr>
          <p:spPr>
            <a:xfrm>
              <a:off x="3317396"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K4</a:t>
              </a:r>
              <a:endParaRPr lang="en-US" sz="1600" b="1" spc="-10" baseline="0" dirty="0" err="1">
                <a:solidFill>
                  <a:schemeClr val="accent1"/>
                </a:solidFill>
              </a:endParaRPr>
            </a:p>
          </p:txBody>
        </p:sp>
        <p:sp>
          <p:nvSpPr>
            <p:cNvPr id="9" name="Rektangel 8"/>
            <p:cNvSpPr/>
            <p:nvPr/>
          </p:nvSpPr>
          <p:spPr>
            <a:xfrm>
              <a:off x="4213560"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K5</a:t>
              </a:r>
              <a:endParaRPr lang="en-US" sz="1600" b="1" spc="-10" baseline="0" dirty="0" err="1">
                <a:solidFill>
                  <a:schemeClr val="accent1"/>
                </a:solidFill>
              </a:endParaRPr>
            </a:p>
          </p:txBody>
        </p:sp>
        <p:sp>
          <p:nvSpPr>
            <p:cNvPr id="10" name="Rektangel 9"/>
            <p:cNvSpPr/>
            <p:nvPr/>
          </p:nvSpPr>
          <p:spPr>
            <a:xfrm>
              <a:off x="5314916"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K6</a:t>
              </a:r>
              <a:endParaRPr lang="en-US" sz="1600" b="1" spc="-10" baseline="0" dirty="0" err="1">
                <a:solidFill>
                  <a:schemeClr val="accent1"/>
                </a:solidFill>
              </a:endParaRPr>
            </a:p>
          </p:txBody>
        </p:sp>
        <p:sp>
          <p:nvSpPr>
            <p:cNvPr id="11" name="Rektangel 10"/>
            <p:cNvSpPr/>
            <p:nvPr/>
          </p:nvSpPr>
          <p:spPr>
            <a:xfrm>
              <a:off x="6217059"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K7</a:t>
              </a:r>
              <a:endParaRPr lang="en-US" sz="1600" b="1" spc="-10" baseline="0" dirty="0" err="1">
                <a:solidFill>
                  <a:schemeClr val="accent1"/>
                </a:solidFill>
              </a:endParaRPr>
            </a:p>
          </p:txBody>
        </p:sp>
        <p:sp>
          <p:nvSpPr>
            <p:cNvPr id="12" name="Rektangel 11"/>
            <p:cNvSpPr/>
            <p:nvPr/>
          </p:nvSpPr>
          <p:spPr>
            <a:xfrm>
              <a:off x="7120957"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K8</a:t>
              </a:r>
              <a:endParaRPr lang="en-US" sz="1600" b="1" spc="-10" baseline="0" dirty="0" err="1">
                <a:solidFill>
                  <a:schemeClr val="accent1"/>
                </a:solidFill>
              </a:endParaRPr>
            </a:p>
          </p:txBody>
        </p:sp>
        <p:sp>
          <p:nvSpPr>
            <p:cNvPr id="13" name="Rektangel 12"/>
            <p:cNvSpPr/>
            <p:nvPr/>
          </p:nvSpPr>
          <p:spPr>
            <a:xfrm>
              <a:off x="8017702"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K9</a:t>
              </a:r>
              <a:endParaRPr lang="en-US" sz="1600" b="1" spc="-10" baseline="0" dirty="0" err="1">
                <a:solidFill>
                  <a:schemeClr val="accent1"/>
                </a:solidFill>
              </a:endParaRPr>
            </a:p>
          </p:txBody>
        </p:sp>
        <p:sp>
          <p:nvSpPr>
            <p:cNvPr id="14" name="Rektangel 13"/>
            <p:cNvSpPr/>
            <p:nvPr/>
          </p:nvSpPr>
          <p:spPr>
            <a:xfrm>
              <a:off x="8914152"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K10</a:t>
              </a:r>
              <a:endParaRPr lang="en-US" sz="1600" b="1" spc="-10" baseline="0" dirty="0" err="1">
                <a:solidFill>
                  <a:schemeClr val="accent1"/>
                </a:solidFill>
              </a:endParaRPr>
            </a:p>
          </p:txBody>
        </p:sp>
        <p:sp>
          <p:nvSpPr>
            <p:cNvPr id="15" name="Rektangel 14"/>
            <p:cNvSpPr/>
            <p:nvPr/>
          </p:nvSpPr>
          <p:spPr>
            <a:xfrm>
              <a:off x="9817074"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K11</a:t>
              </a:r>
              <a:endParaRPr lang="en-US" sz="1600" b="1" spc="-10" baseline="0" dirty="0" err="1">
                <a:solidFill>
                  <a:schemeClr val="accent1"/>
                </a:solidFill>
              </a:endParaRPr>
            </a:p>
          </p:txBody>
        </p:sp>
        <p:sp>
          <p:nvSpPr>
            <p:cNvPr id="16" name="Rektangel 15"/>
            <p:cNvSpPr/>
            <p:nvPr/>
          </p:nvSpPr>
          <p:spPr>
            <a:xfrm>
              <a:off x="10718384" y="4063527"/>
              <a:ext cx="844883" cy="806826"/>
            </a:xfrm>
            <a:prstGeom prst="rect">
              <a:avLst/>
            </a:prstGeom>
            <a:solidFill>
              <a:schemeClr val="accent4">
                <a:lumMod val="20000"/>
                <a:lumOff val="8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ctr"/>
              <a:r>
                <a:rPr lang="da-DK" sz="1600" b="1" spc="-10" baseline="0" dirty="0">
                  <a:solidFill>
                    <a:schemeClr val="accent1"/>
                  </a:solidFill>
                </a:rPr>
                <a:t>K12</a:t>
              </a:r>
              <a:endParaRPr lang="en-US" sz="1600" b="1" spc="-10" baseline="0" dirty="0" err="1">
                <a:solidFill>
                  <a:schemeClr val="accent1"/>
                </a:solidFill>
              </a:endParaRPr>
            </a:p>
          </p:txBody>
        </p:sp>
        <p:sp>
          <p:nvSpPr>
            <p:cNvPr id="17" name="Tekstfelt 16"/>
            <p:cNvSpPr txBox="1"/>
            <p:nvPr/>
          </p:nvSpPr>
          <p:spPr>
            <a:xfrm>
              <a:off x="613628" y="4933744"/>
              <a:ext cx="848369" cy="369332"/>
            </a:xfrm>
            <a:prstGeom prst="rect">
              <a:avLst/>
            </a:prstGeom>
            <a:noFill/>
          </p:spPr>
          <p:txBody>
            <a:bodyPr wrap="square" lIns="0" tIns="0" rIns="0" bIns="0" rtlCol="0">
              <a:spAutoFit/>
            </a:bodyPr>
            <a:lstStyle/>
            <a:p>
              <a:pPr algn="ctr"/>
              <a:r>
                <a:rPr lang="da-DK" sz="1200" b="1" spc="-10" baseline="0" dirty="0">
                  <a:solidFill>
                    <a:schemeClr val="bg1"/>
                  </a:solidFill>
                </a:rPr>
                <a:t>Nedtagning af kamme</a:t>
              </a:r>
              <a:endParaRPr lang="en-US" sz="1200" b="1" spc="-10" baseline="0" dirty="0" err="1">
                <a:solidFill>
                  <a:schemeClr val="bg1"/>
                </a:solidFill>
              </a:endParaRPr>
            </a:p>
          </p:txBody>
        </p:sp>
        <p:sp>
          <p:nvSpPr>
            <p:cNvPr id="18" name="Rektangel 17"/>
            <p:cNvSpPr/>
            <p:nvPr/>
          </p:nvSpPr>
          <p:spPr>
            <a:xfrm>
              <a:off x="1478703" y="4933744"/>
              <a:ext cx="919844" cy="830997"/>
            </a:xfrm>
            <a:prstGeom prst="rect">
              <a:avLst/>
            </a:prstGeom>
          </p:spPr>
          <p:txBody>
            <a:bodyPr wrap="square">
              <a:spAutoFit/>
            </a:bodyPr>
            <a:lstStyle/>
            <a:p>
              <a:pPr algn="ctr"/>
              <a:r>
                <a:rPr lang="da-DK" sz="1200" b="1" dirty="0">
                  <a:solidFill>
                    <a:schemeClr val="bg1"/>
                  </a:solidFill>
                  <a:latin typeface="Arial" panose="020B0604020202020204" pitchFamily="34" charset="0"/>
                  <a:ea typeface="Calibri" panose="020F0502020204030204" pitchFamily="34" charset="0"/>
                </a:rPr>
                <a:t>Afskær </a:t>
              </a:r>
              <a:r>
                <a:rPr lang="da-DK" sz="1200" b="1" dirty="0" err="1">
                  <a:solidFill>
                    <a:schemeClr val="bg1"/>
                  </a:solidFill>
                  <a:latin typeface="Arial" panose="020B0604020202020204" pitchFamily="34" charset="0"/>
                  <a:ea typeface="Calibri" panose="020F0502020204030204" pitchFamily="34" charset="0"/>
                </a:rPr>
                <a:t>kamben</a:t>
              </a:r>
              <a:r>
                <a:rPr lang="da-DK" sz="1200" b="1" dirty="0">
                  <a:solidFill>
                    <a:schemeClr val="bg1"/>
                  </a:solidFill>
                  <a:latin typeface="Arial" panose="020B0604020202020204" pitchFamily="34" charset="0"/>
                  <a:ea typeface="Calibri" panose="020F0502020204030204" pitchFamily="34" charset="0"/>
                </a:rPr>
                <a:t>/ bovblads-brusk</a:t>
              </a:r>
              <a:endParaRPr lang="en-US" sz="1200" b="1" dirty="0">
                <a:solidFill>
                  <a:schemeClr val="bg1"/>
                </a:solidFill>
              </a:endParaRPr>
            </a:p>
          </p:txBody>
        </p:sp>
        <p:sp>
          <p:nvSpPr>
            <p:cNvPr id="19" name="Rektangel 18"/>
            <p:cNvSpPr/>
            <p:nvPr/>
          </p:nvSpPr>
          <p:spPr>
            <a:xfrm>
              <a:off x="2377772" y="4933744"/>
              <a:ext cx="919844" cy="830997"/>
            </a:xfrm>
            <a:prstGeom prst="rect">
              <a:avLst/>
            </a:prstGeom>
          </p:spPr>
          <p:txBody>
            <a:bodyPr wrap="square">
              <a:spAutoFit/>
            </a:bodyPr>
            <a:lstStyle/>
            <a:p>
              <a:pPr algn="ctr"/>
              <a:r>
                <a:rPr lang="da-DK" sz="1200" b="1" dirty="0">
                  <a:solidFill>
                    <a:schemeClr val="bg1"/>
                  </a:solidFill>
                  <a:latin typeface="Arial" panose="020B0604020202020204" pitchFamily="34" charset="0"/>
                  <a:ea typeface="Calibri" panose="020F0502020204030204" pitchFamily="34" charset="0"/>
                </a:rPr>
                <a:t>Afskær </a:t>
              </a:r>
              <a:r>
                <a:rPr lang="da-DK" sz="1200" b="1" dirty="0" err="1">
                  <a:solidFill>
                    <a:schemeClr val="bg1"/>
                  </a:solidFill>
                  <a:latin typeface="Arial" panose="020B0604020202020204" pitchFamily="34" charset="0"/>
                  <a:ea typeface="Calibri" panose="020F0502020204030204" pitchFamily="34" charset="0"/>
                </a:rPr>
                <a:t>kamben</a:t>
              </a:r>
              <a:r>
                <a:rPr lang="da-DK" sz="1200" b="1" dirty="0">
                  <a:solidFill>
                    <a:schemeClr val="bg1"/>
                  </a:solidFill>
                  <a:latin typeface="Arial" panose="020B0604020202020204" pitchFamily="34" charset="0"/>
                  <a:ea typeface="Calibri" panose="020F0502020204030204" pitchFamily="34" charset="0"/>
                </a:rPr>
                <a:t>/ bovblads-brusk</a:t>
              </a:r>
              <a:endParaRPr lang="en-US" sz="1200" b="1" dirty="0">
                <a:solidFill>
                  <a:schemeClr val="bg1"/>
                </a:solidFill>
              </a:endParaRPr>
            </a:p>
          </p:txBody>
        </p:sp>
        <p:sp>
          <p:nvSpPr>
            <p:cNvPr id="20" name="Rektangel 19"/>
            <p:cNvSpPr/>
            <p:nvPr/>
          </p:nvSpPr>
          <p:spPr>
            <a:xfrm>
              <a:off x="3279915" y="4933744"/>
              <a:ext cx="919844" cy="276999"/>
            </a:xfrm>
            <a:prstGeom prst="rect">
              <a:avLst/>
            </a:prstGeom>
          </p:spPr>
          <p:txBody>
            <a:bodyPr wrap="square">
              <a:spAutoFit/>
            </a:bodyPr>
            <a:lstStyle/>
            <a:p>
              <a:pPr algn="ctr"/>
              <a:r>
                <a:rPr lang="da-DK" sz="1200" b="1" dirty="0">
                  <a:solidFill>
                    <a:schemeClr val="bg1"/>
                  </a:solidFill>
                  <a:latin typeface="Arial" panose="020B0604020202020204" pitchFamily="34" charset="0"/>
                  <a:ea typeface="Calibri" panose="020F0502020204030204" pitchFamily="34" charset="0"/>
                </a:rPr>
                <a:t>Hofteben</a:t>
              </a:r>
              <a:endParaRPr lang="en-US" sz="1200" b="1" dirty="0">
                <a:solidFill>
                  <a:schemeClr val="bg1"/>
                </a:solidFill>
              </a:endParaRPr>
            </a:p>
          </p:txBody>
        </p:sp>
        <p:sp>
          <p:nvSpPr>
            <p:cNvPr id="21" name="Rektangel 20"/>
            <p:cNvSpPr/>
            <p:nvPr/>
          </p:nvSpPr>
          <p:spPr>
            <a:xfrm>
              <a:off x="4176079" y="4933744"/>
              <a:ext cx="919844" cy="276999"/>
            </a:xfrm>
            <a:prstGeom prst="rect">
              <a:avLst/>
            </a:prstGeom>
          </p:spPr>
          <p:txBody>
            <a:bodyPr wrap="square">
              <a:spAutoFit/>
            </a:bodyPr>
            <a:lstStyle/>
            <a:p>
              <a:pPr algn="ctr"/>
              <a:r>
                <a:rPr lang="da-DK" sz="1200" b="1" dirty="0">
                  <a:solidFill>
                    <a:schemeClr val="bg1"/>
                  </a:solidFill>
                  <a:latin typeface="Arial" panose="020B0604020202020204" pitchFamily="34" charset="0"/>
                  <a:ea typeface="Calibri" panose="020F0502020204030204" pitchFamily="34" charset="0"/>
                </a:rPr>
                <a:t>Fladben</a:t>
              </a:r>
              <a:endParaRPr lang="en-US" sz="1200" b="1" dirty="0">
                <a:solidFill>
                  <a:schemeClr val="bg1"/>
                </a:solidFill>
              </a:endParaRPr>
            </a:p>
          </p:txBody>
        </p:sp>
        <p:sp>
          <p:nvSpPr>
            <p:cNvPr id="22" name="Rektangel 21"/>
            <p:cNvSpPr/>
            <p:nvPr/>
          </p:nvSpPr>
          <p:spPr>
            <a:xfrm>
              <a:off x="4694212" y="5805140"/>
              <a:ext cx="1057295" cy="461665"/>
            </a:xfrm>
            <a:prstGeom prst="rect">
              <a:avLst/>
            </a:prstGeom>
          </p:spPr>
          <p:txBody>
            <a:bodyPr wrap="square">
              <a:spAutoFit/>
            </a:bodyPr>
            <a:lstStyle/>
            <a:p>
              <a:pPr algn="ctr"/>
              <a:r>
                <a:rPr lang="da-DK" sz="1200" b="1" dirty="0" err="1">
                  <a:solidFill>
                    <a:schemeClr val="bg1"/>
                  </a:solidFill>
                  <a:latin typeface="Arial" panose="020B0604020202020204" pitchFamily="34" charset="0"/>
                  <a:ea typeface="Calibri" panose="020F0502020204030204" pitchFamily="34" charset="0"/>
                </a:rPr>
                <a:t>Afsværings</a:t>
              </a:r>
              <a:r>
                <a:rPr lang="da-DK" sz="1200" b="1" dirty="0">
                  <a:solidFill>
                    <a:schemeClr val="bg1"/>
                  </a:solidFill>
                  <a:latin typeface="Arial" panose="020B0604020202020204" pitchFamily="34" charset="0"/>
                  <a:ea typeface="Calibri" panose="020F0502020204030204" pitchFamily="34" charset="0"/>
                </a:rPr>
                <a:t>-maskine</a:t>
              </a:r>
              <a:endParaRPr lang="en-US" sz="1200" b="1" dirty="0">
                <a:solidFill>
                  <a:schemeClr val="bg1"/>
                </a:solidFill>
              </a:endParaRPr>
            </a:p>
          </p:txBody>
        </p:sp>
        <p:cxnSp>
          <p:nvCxnSpPr>
            <p:cNvPr id="23" name="Lige pilforbindelse 22"/>
            <p:cNvCxnSpPr/>
            <p:nvPr/>
          </p:nvCxnSpPr>
          <p:spPr>
            <a:xfrm flipH="1">
              <a:off x="5183265" y="3790950"/>
              <a:ext cx="19049" cy="1973791"/>
            </a:xfrm>
            <a:prstGeom prst="straightConnector1">
              <a:avLst/>
            </a:prstGeom>
            <a:ln w="38100">
              <a:solidFill>
                <a:schemeClr val="bg1"/>
              </a:solidFill>
              <a:prstDash val="sysDash"/>
              <a:headEnd type="none" w="lg" len="med"/>
              <a:tailEnd type="triangle"/>
            </a:ln>
          </p:spPr>
          <p:style>
            <a:lnRef idx="1">
              <a:schemeClr val="dk1"/>
            </a:lnRef>
            <a:fillRef idx="0">
              <a:schemeClr val="dk1"/>
            </a:fillRef>
            <a:effectRef idx="0">
              <a:schemeClr val="dk1"/>
            </a:effectRef>
            <a:fontRef idx="minor">
              <a:schemeClr val="tx1"/>
            </a:fontRef>
          </p:style>
        </p:cxnSp>
        <p:sp>
          <p:nvSpPr>
            <p:cNvPr id="24" name="Rektangel 23"/>
            <p:cNvSpPr/>
            <p:nvPr/>
          </p:nvSpPr>
          <p:spPr>
            <a:xfrm>
              <a:off x="5277435" y="4933744"/>
              <a:ext cx="919844" cy="461665"/>
            </a:xfrm>
            <a:prstGeom prst="rect">
              <a:avLst/>
            </a:prstGeom>
          </p:spPr>
          <p:txBody>
            <a:bodyPr wrap="square">
              <a:spAutoFit/>
            </a:bodyPr>
            <a:lstStyle/>
            <a:p>
              <a:pPr algn="ctr"/>
              <a:r>
                <a:rPr lang="da-DK" sz="1200" b="1" dirty="0">
                  <a:solidFill>
                    <a:schemeClr val="bg1"/>
                  </a:solidFill>
                  <a:latin typeface="Arial" panose="020B0604020202020204" pitchFamily="34" charset="0"/>
                </a:rPr>
                <a:t>Fjerne knopper</a:t>
              </a:r>
              <a:endParaRPr lang="en-US" sz="1200" b="1" dirty="0">
                <a:solidFill>
                  <a:schemeClr val="bg1"/>
                </a:solidFill>
              </a:endParaRPr>
            </a:p>
          </p:txBody>
        </p:sp>
        <p:sp>
          <p:nvSpPr>
            <p:cNvPr id="25" name="Rektangel 24"/>
            <p:cNvSpPr/>
            <p:nvPr/>
          </p:nvSpPr>
          <p:spPr>
            <a:xfrm>
              <a:off x="6179578" y="4933744"/>
              <a:ext cx="919844" cy="830997"/>
            </a:xfrm>
            <a:prstGeom prst="rect">
              <a:avLst/>
            </a:prstGeom>
          </p:spPr>
          <p:txBody>
            <a:bodyPr wrap="square">
              <a:spAutoFit/>
            </a:bodyPr>
            <a:lstStyle/>
            <a:p>
              <a:pPr algn="ctr"/>
              <a:r>
                <a:rPr lang="da-DK" sz="1200" b="1" dirty="0">
                  <a:solidFill>
                    <a:schemeClr val="bg1"/>
                  </a:solidFill>
                  <a:latin typeface="Arial" panose="020B0604020202020204" pitchFamily="34" charset="0"/>
                </a:rPr>
                <a:t>Kam-strimmel (støde-plads)</a:t>
              </a:r>
              <a:endParaRPr lang="en-US" sz="1200" b="1" dirty="0">
                <a:solidFill>
                  <a:schemeClr val="bg1"/>
                </a:solidFill>
              </a:endParaRPr>
            </a:p>
          </p:txBody>
        </p:sp>
        <p:sp>
          <p:nvSpPr>
            <p:cNvPr id="26" name="Rektangel 25"/>
            <p:cNvSpPr/>
            <p:nvPr/>
          </p:nvSpPr>
          <p:spPr>
            <a:xfrm>
              <a:off x="7083476" y="4933744"/>
              <a:ext cx="919844" cy="461665"/>
            </a:xfrm>
            <a:prstGeom prst="rect">
              <a:avLst/>
            </a:prstGeom>
          </p:spPr>
          <p:txBody>
            <a:bodyPr wrap="square">
              <a:spAutoFit/>
            </a:bodyPr>
            <a:lstStyle/>
            <a:p>
              <a:pPr algn="ctr"/>
              <a:r>
                <a:rPr lang="da-DK" sz="1200" b="1" dirty="0">
                  <a:solidFill>
                    <a:schemeClr val="bg1"/>
                  </a:solidFill>
                  <a:latin typeface="Arial" panose="020B0604020202020204" pitchFamily="34" charset="0"/>
                </a:rPr>
                <a:t>Trimme kødskjold</a:t>
              </a:r>
              <a:endParaRPr lang="en-US" sz="1200" b="1" dirty="0">
                <a:solidFill>
                  <a:schemeClr val="bg1"/>
                </a:solidFill>
              </a:endParaRPr>
            </a:p>
          </p:txBody>
        </p:sp>
        <p:sp>
          <p:nvSpPr>
            <p:cNvPr id="27" name="Rektangel 26"/>
            <p:cNvSpPr/>
            <p:nvPr/>
          </p:nvSpPr>
          <p:spPr>
            <a:xfrm>
              <a:off x="7980221" y="4933744"/>
              <a:ext cx="919844" cy="461665"/>
            </a:xfrm>
            <a:prstGeom prst="rect">
              <a:avLst/>
            </a:prstGeom>
          </p:spPr>
          <p:txBody>
            <a:bodyPr wrap="square">
              <a:spAutoFit/>
            </a:bodyPr>
            <a:lstStyle/>
            <a:p>
              <a:pPr algn="ctr"/>
              <a:r>
                <a:rPr lang="da-DK" sz="1200" b="1" dirty="0">
                  <a:solidFill>
                    <a:schemeClr val="bg1"/>
                  </a:solidFill>
                  <a:latin typeface="Arial" panose="020B0604020202020204" pitchFamily="34" charset="0"/>
                </a:rPr>
                <a:t>Afriv kødskjold</a:t>
              </a:r>
              <a:endParaRPr lang="en-US" sz="1200" b="1" dirty="0">
                <a:solidFill>
                  <a:schemeClr val="bg1"/>
                </a:solidFill>
              </a:endParaRPr>
            </a:p>
          </p:txBody>
        </p:sp>
        <p:sp>
          <p:nvSpPr>
            <p:cNvPr id="28" name="Rektangel 27"/>
            <p:cNvSpPr/>
            <p:nvPr/>
          </p:nvSpPr>
          <p:spPr>
            <a:xfrm>
              <a:off x="8876671" y="4933744"/>
              <a:ext cx="919844" cy="646331"/>
            </a:xfrm>
            <a:prstGeom prst="rect">
              <a:avLst/>
            </a:prstGeom>
          </p:spPr>
          <p:txBody>
            <a:bodyPr wrap="square">
              <a:spAutoFit/>
            </a:bodyPr>
            <a:lstStyle/>
            <a:p>
              <a:pPr algn="ctr"/>
              <a:r>
                <a:rPr lang="da-DK" sz="1200" b="1" dirty="0">
                  <a:solidFill>
                    <a:schemeClr val="bg1"/>
                  </a:solidFill>
                  <a:latin typeface="Arial" panose="020B0604020202020204" pitchFamily="34" charset="0"/>
                </a:rPr>
                <a:t>Trimme hofte-stykke</a:t>
              </a:r>
              <a:endParaRPr lang="en-US" sz="1200" b="1" dirty="0">
                <a:solidFill>
                  <a:schemeClr val="bg1"/>
                </a:solidFill>
              </a:endParaRPr>
            </a:p>
          </p:txBody>
        </p:sp>
        <p:sp>
          <p:nvSpPr>
            <p:cNvPr id="29" name="Rektangel 28"/>
            <p:cNvSpPr/>
            <p:nvPr/>
          </p:nvSpPr>
          <p:spPr>
            <a:xfrm>
              <a:off x="9779593" y="4933744"/>
              <a:ext cx="919844" cy="276999"/>
            </a:xfrm>
            <a:prstGeom prst="rect">
              <a:avLst/>
            </a:prstGeom>
          </p:spPr>
          <p:txBody>
            <a:bodyPr wrap="square">
              <a:spAutoFit/>
            </a:bodyPr>
            <a:lstStyle/>
            <a:p>
              <a:pPr algn="ctr"/>
              <a:r>
                <a:rPr lang="da-DK" sz="1200" b="1" dirty="0">
                  <a:solidFill>
                    <a:schemeClr val="bg1"/>
                  </a:solidFill>
                  <a:latin typeface="Arial" panose="020B0604020202020204" pitchFamily="34" charset="0"/>
                </a:rPr>
                <a:t>Hoftekød</a:t>
              </a:r>
              <a:endParaRPr lang="en-US" sz="1200" b="1" dirty="0">
                <a:solidFill>
                  <a:schemeClr val="bg1"/>
                </a:solidFill>
              </a:endParaRPr>
            </a:p>
          </p:txBody>
        </p:sp>
        <p:sp>
          <p:nvSpPr>
            <p:cNvPr id="30" name="Rektangel 29"/>
            <p:cNvSpPr/>
            <p:nvPr/>
          </p:nvSpPr>
          <p:spPr>
            <a:xfrm>
              <a:off x="10680903" y="4933744"/>
              <a:ext cx="919844" cy="276999"/>
            </a:xfrm>
            <a:prstGeom prst="rect">
              <a:avLst/>
            </a:prstGeom>
          </p:spPr>
          <p:txBody>
            <a:bodyPr wrap="square">
              <a:spAutoFit/>
            </a:bodyPr>
            <a:lstStyle/>
            <a:p>
              <a:pPr algn="ctr"/>
              <a:r>
                <a:rPr lang="da-DK" sz="1200" b="1" dirty="0">
                  <a:solidFill>
                    <a:schemeClr val="bg1"/>
                  </a:solidFill>
                  <a:latin typeface="Arial" panose="020B0604020202020204" pitchFamily="34" charset="0"/>
                </a:rPr>
                <a:t>Mørkt kød</a:t>
              </a:r>
              <a:endParaRPr lang="en-US" sz="1200" b="1" dirty="0">
                <a:solidFill>
                  <a:schemeClr val="bg1"/>
                </a:solidFill>
              </a:endParaRPr>
            </a:p>
          </p:txBody>
        </p:sp>
        <p:pic>
          <p:nvPicPr>
            <p:cNvPr id="2" name="Billede 1"/>
            <p:cNvPicPr>
              <a:picLocks noChangeAspect="1"/>
            </p:cNvPicPr>
            <p:nvPr/>
          </p:nvPicPr>
          <p:blipFill rotWithShape="1">
            <a:blip r:embed="rId5" cstate="hqprint">
              <a:extLst>
                <a:ext uri="{28A0092B-C50C-407E-A947-70E740481C1C}">
                  <a14:useLocalDpi xmlns:a14="http://schemas.microsoft.com/office/drawing/2010/main" val="0"/>
                </a:ext>
              </a:extLst>
            </a:blip>
            <a:srcRect l="3903" r="63052" b="52447"/>
            <a:stretch/>
          </p:blipFill>
          <p:spPr>
            <a:xfrm rot="4686828">
              <a:off x="5632858" y="4409647"/>
              <a:ext cx="237298" cy="483064"/>
            </a:xfrm>
            <a:prstGeom prst="rect">
              <a:avLst/>
            </a:prstGeom>
          </p:spPr>
        </p:pic>
        <p:pic>
          <p:nvPicPr>
            <p:cNvPr id="35" name="Billede 34"/>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829572" y="4385089"/>
              <a:ext cx="424912" cy="455752"/>
            </a:xfrm>
            <a:prstGeom prst="rect">
              <a:avLst/>
            </a:prstGeom>
          </p:spPr>
        </p:pic>
        <p:pic>
          <p:nvPicPr>
            <p:cNvPr id="36" name="Billede 35"/>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1726023" y="4385089"/>
              <a:ext cx="424912" cy="455752"/>
            </a:xfrm>
            <a:prstGeom prst="rect">
              <a:avLst/>
            </a:prstGeom>
          </p:spPr>
        </p:pic>
        <p:pic>
          <p:nvPicPr>
            <p:cNvPr id="37" name="Billede 36"/>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2605654" y="4385089"/>
              <a:ext cx="424912" cy="455752"/>
            </a:xfrm>
            <a:prstGeom prst="rect">
              <a:avLst/>
            </a:prstGeom>
          </p:spPr>
        </p:pic>
        <p:pic>
          <p:nvPicPr>
            <p:cNvPr id="38" name="Billede 37"/>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3512531" y="4385089"/>
              <a:ext cx="424912" cy="455752"/>
            </a:xfrm>
            <a:prstGeom prst="rect">
              <a:avLst/>
            </a:prstGeom>
          </p:spPr>
        </p:pic>
        <p:pic>
          <p:nvPicPr>
            <p:cNvPr id="39" name="Billede 38"/>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4381796" y="4385089"/>
              <a:ext cx="424912" cy="455752"/>
            </a:xfrm>
            <a:prstGeom prst="rect">
              <a:avLst/>
            </a:prstGeom>
          </p:spPr>
        </p:pic>
        <p:pic>
          <p:nvPicPr>
            <p:cNvPr id="40" name="Billede 39"/>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6437798" y="4385089"/>
              <a:ext cx="424912" cy="455752"/>
            </a:xfrm>
            <a:prstGeom prst="rect">
              <a:avLst/>
            </a:prstGeom>
          </p:spPr>
        </p:pic>
        <p:pic>
          <p:nvPicPr>
            <p:cNvPr id="41" name="Billede 40"/>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8223816" y="4385089"/>
              <a:ext cx="424912" cy="455752"/>
            </a:xfrm>
            <a:prstGeom prst="rect">
              <a:avLst/>
            </a:prstGeom>
          </p:spPr>
        </p:pic>
        <p:pic>
          <p:nvPicPr>
            <p:cNvPr id="42" name="Billede 41"/>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10049140" y="4385089"/>
              <a:ext cx="424912" cy="455752"/>
            </a:xfrm>
            <a:prstGeom prst="rect">
              <a:avLst/>
            </a:prstGeom>
          </p:spPr>
        </p:pic>
        <p:pic>
          <p:nvPicPr>
            <p:cNvPr id="43" name="Billede 42"/>
            <p:cNvPicPr>
              <a:picLocks noChangeAspect="1"/>
            </p:cNvPicPr>
            <p:nvPr/>
          </p:nvPicPr>
          <p:blipFill rotWithShape="1">
            <a:blip r:embed="rId6" cstate="hqprint">
              <a:extLst>
                <a:ext uri="{28A0092B-C50C-407E-A947-70E740481C1C}">
                  <a14:useLocalDpi xmlns:a14="http://schemas.microsoft.com/office/drawing/2010/main" val="0"/>
                </a:ext>
              </a:extLst>
            </a:blip>
            <a:srcRect l="48433" t="8852" r="4467" b="55437"/>
            <a:stretch/>
          </p:blipFill>
          <p:spPr>
            <a:xfrm rot="2309590">
              <a:off x="10952062" y="4385089"/>
              <a:ext cx="424912" cy="455752"/>
            </a:xfrm>
            <a:prstGeom prst="rect">
              <a:avLst/>
            </a:prstGeom>
          </p:spPr>
        </p:pic>
        <p:pic>
          <p:nvPicPr>
            <p:cNvPr id="44" name="Billede 43"/>
            <p:cNvPicPr>
              <a:picLocks noChangeAspect="1"/>
            </p:cNvPicPr>
            <p:nvPr/>
          </p:nvPicPr>
          <p:blipFill rotWithShape="1">
            <a:blip r:embed="rId5" cstate="hqprint">
              <a:extLst>
                <a:ext uri="{28A0092B-C50C-407E-A947-70E740481C1C}">
                  <a14:useLocalDpi xmlns:a14="http://schemas.microsoft.com/office/drawing/2010/main" val="0"/>
                </a:ext>
              </a:extLst>
            </a:blip>
            <a:srcRect l="3903" r="63052" b="52447"/>
            <a:stretch/>
          </p:blipFill>
          <p:spPr>
            <a:xfrm rot="4686828">
              <a:off x="7432694" y="4409647"/>
              <a:ext cx="237298" cy="483064"/>
            </a:xfrm>
            <a:prstGeom prst="rect">
              <a:avLst/>
            </a:prstGeom>
          </p:spPr>
        </p:pic>
        <p:pic>
          <p:nvPicPr>
            <p:cNvPr id="45" name="Billede 44"/>
            <p:cNvPicPr>
              <a:picLocks noChangeAspect="1"/>
            </p:cNvPicPr>
            <p:nvPr/>
          </p:nvPicPr>
          <p:blipFill rotWithShape="1">
            <a:blip r:embed="rId5" cstate="hqprint">
              <a:extLst>
                <a:ext uri="{28A0092B-C50C-407E-A947-70E740481C1C}">
                  <a14:useLocalDpi xmlns:a14="http://schemas.microsoft.com/office/drawing/2010/main" val="0"/>
                </a:ext>
              </a:extLst>
            </a:blip>
            <a:srcRect l="3903" r="63052" b="52447"/>
            <a:stretch/>
          </p:blipFill>
          <p:spPr>
            <a:xfrm rot="4686828">
              <a:off x="9215194" y="4416388"/>
              <a:ext cx="237298" cy="483064"/>
            </a:xfrm>
            <a:prstGeom prst="rect">
              <a:avLst/>
            </a:prstGeom>
          </p:spPr>
        </p:pic>
      </p:grpSp>
      <p:sp>
        <p:nvSpPr>
          <p:cNvPr id="3" name="Oval 2">
            <a:extLst>
              <a:ext uri="{FF2B5EF4-FFF2-40B4-BE49-F238E27FC236}">
                <a16:creationId xmlns:a16="http://schemas.microsoft.com/office/drawing/2014/main" id="{E6A17D57-7082-8F84-9A57-87F04AB7C528}"/>
              </a:ext>
            </a:extLst>
          </p:cNvPr>
          <p:cNvSpPr/>
          <p:nvPr/>
        </p:nvSpPr>
        <p:spPr>
          <a:xfrm>
            <a:off x="1358838" y="1703387"/>
            <a:ext cx="520662" cy="406400"/>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Oval 31">
            <a:extLst>
              <a:ext uri="{FF2B5EF4-FFF2-40B4-BE49-F238E27FC236}">
                <a16:creationId xmlns:a16="http://schemas.microsoft.com/office/drawing/2014/main" id="{6F55F22E-CF29-926C-5548-0188B8AE6107}"/>
              </a:ext>
            </a:extLst>
          </p:cNvPr>
          <p:cNvSpPr/>
          <p:nvPr/>
        </p:nvSpPr>
        <p:spPr>
          <a:xfrm>
            <a:off x="3586470" y="1202236"/>
            <a:ext cx="996593" cy="907551"/>
          </a:xfrm>
          <a:prstGeom prst="ellipse">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005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F0C2BD-C15B-3512-0807-FFF6D11BA632}"/>
              </a:ext>
            </a:extLst>
          </p:cNvPr>
          <p:cNvPicPr>
            <a:picLocks noChangeAspect="1"/>
          </p:cNvPicPr>
          <p:nvPr/>
        </p:nvPicPr>
        <p:blipFill>
          <a:blip r:embed="rId3"/>
          <a:stretch>
            <a:fillRect/>
          </a:stretch>
        </p:blipFill>
        <p:spPr>
          <a:xfrm rot="5400000">
            <a:off x="3778468" y="-1476259"/>
            <a:ext cx="6816386" cy="9505846"/>
          </a:xfrm>
          <a:prstGeom prst="rect">
            <a:avLst/>
          </a:prstGeom>
        </p:spPr>
      </p:pic>
      <p:sp>
        <p:nvSpPr>
          <p:cNvPr id="2" name="Rectangle 1">
            <a:extLst>
              <a:ext uri="{FF2B5EF4-FFF2-40B4-BE49-F238E27FC236}">
                <a16:creationId xmlns:a16="http://schemas.microsoft.com/office/drawing/2014/main" id="{2DBF40A6-24BD-B0FB-9658-026934F13EDE}"/>
              </a:ext>
            </a:extLst>
          </p:cNvPr>
          <p:cNvSpPr/>
          <p:nvPr/>
        </p:nvSpPr>
        <p:spPr>
          <a:xfrm>
            <a:off x="415047" y="680935"/>
            <a:ext cx="1668494" cy="3562292"/>
          </a:xfrm>
          <a:prstGeom prst="rect">
            <a:avLst/>
          </a:prstGeom>
          <a:solidFill>
            <a:schemeClr val="tx2">
              <a:lumMod val="10000"/>
              <a:lumOff val="9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da-DK" b="1" dirty="0">
                <a:solidFill>
                  <a:sysClr val="windowText" lastClr="000000"/>
                </a:solidFill>
              </a:rPr>
              <a:t>RESULTATER </a:t>
            </a:r>
          </a:p>
          <a:p>
            <a:r>
              <a:rPr lang="da-DK" b="1" dirty="0">
                <a:solidFill>
                  <a:sysClr val="windowText" lastClr="000000"/>
                </a:solidFill>
              </a:rPr>
              <a:t>Fysiske målinger</a:t>
            </a:r>
          </a:p>
          <a:p>
            <a:endParaRPr lang="da-DK" b="1" dirty="0">
              <a:solidFill>
                <a:sysClr val="windowText" lastClr="000000"/>
              </a:solidFill>
            </a:endParaRPr>
          </a:p>
          <a:p>
            <a:r>
              <a:rPr lang="da-DK" b="1" dirty="0">
                <a:solidFill>
                  <a:sysClr val="windowText" lastClr="000000"/>
                </a:solidFill>
              </a:rPr>
              <a:t>De objektive målinger</a:t>
            </a:r>
          </a:p>
          <a:p>
            <a:endParaRPr lang="da-DK" b="1" dirty="0">
              <a:solidFill>
                <a:sysClr val="windowText" lastClr="000000"/>
              </a:solidFill>
            </a:endParaRPr>
          </a:p>
          <a:p>
            <a:r>
              <a:rPr lang="da-DK" b="1" dirty="0">
                <a:solidFill>
                  <a:sysClr val="windowText" lastClr="000000"/>
                </a:solidFill>
              </a:rPr>
              <a:t>Rangordning </a:t>
            </a:r>
          </a:p>
          <a:p>
            <a:r>
              <a:rPr lang="da-DK" b="1" dirty="0">
                <a:solidFill>
                  <a:sysClr val="windowText" lastClr="000000"/>
                </a:solidFill>
              </a:rPr>
              <a:t>Ift. fysisk eksponering på </a:t>
            </a:r>
            <a:r>
              <a:rPr lang="da-DK" b="1" dirty="0" err="1">
                <a:solidFill>
                  <a:sysClr val="windowText" lastClr="000000"/>
                </a:solidFill>
              </a:rPr>
              <a:t>kambånd</a:t>
            </a:r>
            <a:endParaRPr lang="da-DK" b="1" dirty="0">
              <a:solidFill>
                <a:sysClr val="windowText" lastClr="000000"/>
              </a:solidFill>
            </a:endParaRPr>
          </a:p>
        </p:txBody>
      </p:sp>
      <p:sp>
        <p:nvSpPr>
          <p:cNvPr id="3" name="Oval 2">
            <a:extLst>
              <a:ext uri="{FF2B5EF4-FFF2-40B4-BE49-F238E27FC236}">
                <a16:creationId xmlns:a16="http://schemas.microsoft.com/office/drawing/2014/main" id="{34975C8C-9C7D-EFA0-49B8-294DCC4B544D}"/>
              </a:ext>
            </a:extLst>
          </p:cNvPr>
          <p:cNvSpPr/>
          <p:nvPr/>
        </p:nvSpPr>
        <p:spPr>
          <a:xfrm>
            <a:off x="2433738" y="4243227"/>
            <a:ext cx="1089060" cy="3287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icture 4">
            <a:extLst>
              <a:ext uri="{FF2B5EF4-FFF2-40B4-BE49-F238E27FC236}">
                <a16:creationId xmlns:a16="http://schemas.microsoft.com/office/drawing/2014/main" id="{05393724-A5BE-4766-6149-656815903668}"/>
              </a:ext>
            </a:extLst>
          </p:cNvPr>
          <p:cNvPicPr>
            <a:picLocks noChangeAspect="1"/>
          </p:cNvPicPr>
          <p:nvPr/>
        </p:nvPicPr>
        <p:blipFill>
          <a:blip r:embed="rId4"/>
          <a:stretch>
            <a:fillRect/>
          </a:stretch>
        </p:blipFill>
        <p:spPr>
          <a:xfrm>
            <a:off x="161958" y="6256172"/>
            <a:ext cx="2438740" cy="428685"/>
          </a:xfrm>
          <a:prstGeom prst="rect">
            <a:avLst/>
          </a:prstGeom>
        </p:spPr>
      </p:pic>
    </p:spTree>
    <p:extLst>
      <p:ext uri="{BB962C8B-B14F-4D97-AF65-F5344CB8AC3E}">
        <p14:creationId xmlns:p14="http://schemas.microsoft.com/office/powerpoint/2010/main" val="361890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772587-3861-028C-F4D2-2D6470FF7E85}"/>
              </a:ext>
            </a:extLst>
          </p:cNvPr>
          <p:cNvPicPr>
            <a:picLocks noChangeAspect="1"/>
          </p:cNvPicPr>
          <p:nvPr/>
        </p:nvPicPr>
        <p:blipFill>
          <a:blip r:embed="rId2"/>
          <a:stretch>
            <a:fillRect/>
          </a:stretch>
        </p:blipFill>
        <p:spPr>
          <a:xfrm>
            <a:off x="2572361" y="643466"/>
            <a:ext cx="8773334" cy="5571067"/>
          </a:xfrm>
          <a:prstGeom prst="rect">
            <a:avLst/>
          </a:prstGeom>
        </p:spPr>
      </p:pic>
      <p:sp>
        <p:nvSpPr>
          <p:cNvPr id="2" name="Oval 1">
            <a:extLst>
              <a:ext uri="{FF2B5EF4-FFF2-40B4-BE49-F238E27FC236}">
                <a16:creationId xmlns:a16="http://schemas.microsoft.com/office/drawing/2014/main" id="{D66C68C5-0B1E-166F-7FF7-8C2663644D84}"/>
              </a:ext>
            </a:extLst>
          </p:cNvPr>
          <p:cNvSpPr/>
          <p:nvPr/>
        </p:nvSpPr>
        <p:spPr>
          <a:xfrm>
            <a:off x="5784351" y="1756880"/>
            <a:ext cx="1643865" cy="4520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310267FD-0A30-5085-8AF5-BCB168D3EF39}"/>
              </a:ext>
            </a:extLst>
          </p:cNvPr>
          <p:cNvSpPr/>
          <p:nvPr/>
        </p:nvSpPr>
        <p:spPr>
          <a:xfrm>
            <a:off x="589449" y="719191"/>
            <a:ext cx="1828800" cy="353431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b="1" dirty="0">
                <a:ln w="0"/>
                <a:solidFill>
                  <a:schemeClr val="tx1"/>
                </a:solidFill>
                <a:effectLst>
                  <a:outerShdw blurRad="38100" dist="19050" dir="2700000" algn="tl" rotWithShape="0">
                    <a:schemeClr val="dk1">
                      <a:alpha val="40000"/>
                    </a:schemeClr>
                  </a:outerShdw>
                </a:effectLst>
              </a:rPr>
              <a:t>RESULTATER</a:t>
            </a:r>
          </a:p>
          <a:p>
            <a:r>
              <a:rPr lang="da-DK" dirty="0">
                <a:ln w="0"/>
                <a:solidFill>
                  <a:schemeClr val="tx1"/>
                </a:solidFill>
                <a:effectLst>
                  <a:outerShdw blurRad="38100" dist="19050" dir="2700000" algn="tl" rotWithShape="0">
                    <a:schemeClr val="dk1">
                      <a:alpha val="40000"/>
                    </a:schemeClr>
                  </a:outerShdw>
                </a:effectLst>
              </a:rPr>
              <a:t>Oplevet anstrengelse </a:t>
            </a:r>
          </a:p>
          <a:p>
            <a:endParaRPr lang="da-DK" dirty="0">
              <a:ln w="0"/>
              <a:solidFill>
                <a:schemeClr val="tx1"/>
              </a:solidFill>
              <a:effectLst>
                <a:outerShdw blurRad="38100" dist="19050" dir="2700000" algn="tl" rotWithShape="0">
                  <a:schemeClr val="dk1">
                    <a:alpha val="40000"/>
                  </a:schemeClr>
                </a:outerShdw>
              </a:effectLst>
            </a:endParaRPr>
          </a:p>
          <a:p>
            <a:r>
              <a:rPr lang="da-DK" dirty="0">
                <a:ln w="0"/>
                <a:solidFill>
                  <a:schemeClr val="tx1"/>
                </a:solidFill>
                <a:effectLst>
                  <a:outerShdw blurRad="38100" dist="19050" dir="2700000" algn="tl" rotWithShape="0">
                    <a:schemeClr val="dk1">
                      <a:alpha val="40000"/>
                    </a:schemeClr>
                  </a:outerShdw>
                </a:effectLst>
              </a:rPr>
              <a:t>De subjektive målinger</a:t>
            </a:r>
          </a:p>
          <a:p>
            <a:endParaRPr lang="da-DK" dirty="0">
              <a:ln w="0"/>
              <a:solidFill>
                <a:schemeClr val="tx1"/>
              </a:solidFill>
              <a:effectLst>
                <a:outerShdw blurRad="38100" dist="19050" dir="2700000" algn="tl" rotWithShape="0">
                  <a:schemeClr val="dk1">
                    <a:alpha val="40000"/>
                  </a:schemeClr>
                </a:outerShdw>
              </a:effectLst>
            </a:endParaRPr>
          </a:p>
          <a:p>
            <a:r>
              <a:rPr lang="da-DK" dirty="0">
                <a:ln w="0"/>
                <a:solidFill>
                  <a:schemeClr val="tx1"/>
                </a:solidFill>
                <a:effectLst>
                  <a:outerShdw blurRad="38100" dist="19050" dir="2700000" algn="tl" rotWithShape="0">
                    <a:schemeClr val="dk1">
                      <a:alpha val="40000"/>
                    </a:schemeClr>
                  </a:outerShdw>
                </a:effectLst>
              </a:rPr>
              <a:t>Gennemsnit af 16 medarbejderes oplevelse</a:t>
            </a:r>
          </a:p>
        </p:txBody>
      </p:sp>
      <p:pic>
        <p:nvPicPr>
          <p:cNvPr id="5" name="Picture 4">
            <a:extLst>
              <a:ext uri="{FF2B5EF4-FFF2-40B4-BE49-F238E27FC236}">
                <a16:creationId xmlns:a16="http://schemas.microsoft.com/office/drawing/2014/main" id="{B94DB69B-3B72-C51A-4CE2-883E99E74F56}"/>
              </a:ext>
            </a:extLst>
          </p:cNvPr>
          <p:cNvPicPr>
            <a:picLocks noChangeAspect="1"/>
          </p:cNvPicPr>
          <p:nvPr/>
        </p:nvPicPr>
        <p:blipFill>
          <a:blip r:embed="rId3"/>
          <a:stretch>
            <a:fillRect/>
          </a:stretch>
        </p:blipFill>
        <p:spPr>
          <a:xfrm>
            <a:off x="133621" y="6138809"/>
            <a:ext cx="2438740" cy="428685"/>
          </a:xfrm>
          <a:prstGeom prst="rect">
            <a:avLst/>
          </a:prstGeom>
        </p:spPr>
      </p:pic>
    </p:spTree>
    <p:extLst>
      <p:ext uri="{BB962C8B-B14F-4D97-AF65-F5344CB8AC3E}">
        <p14:creationId xmlns:p14="http://schemas.microsoft.com/office/powerpoint/2010/main" val="2210168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eskæftigelsesministeriet">
  <a:themeElements>
    <a:clrScheme name="Beskæftigelsesministeriet 2022">
      <a:dk1>
        <a:srgbClr val="1E1E1E"/>
      </a:dk1>
      <a:lt1>
        <a:sysClr val="window" lastClr="FFFFFF"/>
      </a:lt1>
      <a:dk2>
        <a:srgbClr val="80E3D8"/>
      </a:dk2>
      <a:lt2>
        <a:srgbClr val="F3F2F1"/>
      </a:lt2>
      <a:accent1>
        <a:srgbClr val="003087"/>
      </a:accent1>
      <a:accent2>
        <a:srgbClr val="C8102E"/>
      </a:accent2>
      <a:accent3>
        <a:srgbClr val="00C7B1"/>
      </a:accent3>
      <a:accent4>
        <a:srgbClr val="8097C3"/>
      </a:accent4>
      <a:accent5>
        <a:srgbClr val="E38797"/>
      </a:accent5>
      <a:accent6>
        <a:srgbClr val="776E64"/>
      </a:accent6>
      <a:hlink>
        <a:srgbClr val="0563C1"/>
      </a:hlink>
      <a:folHlink>
        <a:srgbClr val="954F72"/>
      </a:folHlink>
    </a:clrScheme>
    <a:fontScheme name="Beskæftigelsesministeriet 20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w="12700">
          <a:solidFill>
            <a:schemeClr val="accent4">
              <a:lumMod val="20000"/>
              <a:lumOff val="80000"/>
            </a:schemeClr>
          </a:solidFill>
        </a:ln>
      </a:spPr>
      <a:bodyPr wrap="square" lIns="162000" tIns="162000" rIns="162000" bIns="162000" rtlCol="0" anchor="t">
        <a:noAutofit/>
      </a:bodyPr>
      <a:lstStyle>
        <a:defPPr algn="l">
          <a:defRPr sz="1600" spc="-10" baseline="0" dirty="0" err="1"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10" baseline="0" dirty="0" err="1" smtClean="0">
            <a:solidFill>
              <a:schemeClr val="accent1"/>
            </a:solidFill>
          </a:defRPr>
        </a:defPPr>
      </a:lstStyle>
    </a:txDef>
  </a:objectDefaults>
  <a:extraClrSchemeLst/>
  <a:extLst>
    <a:ext uri="{05A4C25C-085E-4340-85A3-A5531E510DB2}">
      <thm15:themeFamily xmlns:thm15="http://schemas.microsoft.com/office/thememl/2012/main" name="Præsentation1" id="{2ADAED45-726E-462D-A3D0-0AF17CDA8502}" vid="{834A921B-1198-47EE-997E-8BD735A5FB85}"/>
    </a:ext>
  </a:extLst>
</a:theme>
</file>

<file path=ppt/theme/theme3.xml><?xml version="1.0" encoding="utf-8"?>
<a:theme xmlns:a="http://schemas.openxmlformats.org/drawingml/2006/main" name="Beskæftigelsesministeriet">
  <a:themeElements>
    <a:clrScheme name="Beskæftigelsesministeriet 2022">
      <a:dk1>
        <a:srgbClr val="1E1E1E"/>
      </a:dk1>
      <a:lt1>
        <a:sysClr val="window" lastClr="FFFFFF"/>
      </a:lt1>
      <a:dk2>
        <a:srgbClr val="80E3D8"/>
      </a:dk2>
      <a:lt2>
        <a:srgbClr val="F3F2F1"/>
      </a:lt2>
      <a:accent1>
        <a:srgbClr val="003087"/>
      </a:accent1>
      <a:accent2>
        <a:srgbClr val="C8102E"/>
      </a:accent2>
      <a:accent3>
        <a:srgbClr val="00C7B1"/>
      </a:accent3>
      <a:accent4>
        <a:srgbClr val="8097C3"/>
      </a:accent4>
      <a:accent5>
        <a:srgbClr val="E38797"/>
      </a:accent5>
      <a:accent6>
        <a:srgbClr val="776E64"/>
      </a:accent6>
      <a:hlink>
        <a:srgbClr val="0563C1"/>
      </a:hlink>
      <a:folHlink>
        <a:srgbClr val="954F72"/>
      </a:folHlink>
    </a:clrScheme>
    <a:fontScheme name="Beskæftigelsesministeriet 20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w="12700">
          <a:solidFill>
            <a:schemeClr val="accent4">
              <a:lumMod val="20000"/>
              <a:lumOff val="80000"/>
            </a:schemeClr>
          </a:solidFill>
        </a:ln>
      </a:spPr>
      <a:bodyPr wrap="square" lIns="162000" tIns="162000" rIns="162000" bIns="162000" rtlCol="0" anchor="t">
        <a:noAutofit/>
      </a:bodyPr>
      <a:lstStyle>
        <a:defPPr algn="l">
          <a:defRPr sz="1600" spc="-10" baseline="0" dirty="0" err="1"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10" baseline="0" dirty="0" err="1" smtClean="0">
            <a:solidFill>
              <a:schemeClr val="accent1"/>
            </a:solidFill>
          </a:defRPr>
        </a:defPPr>
      </a:lstStyle>
    </a:txDef>
  </a:objectDefaults>
  <a:extraClrSchemeLst/>
  <a:extLst>
    <a:ext uri="{05A4C25C-085E-4340-85A3-A5531E510DB2}">
      <thm15:themeFamily xmlns:thm15="http://schemas.microsoft.com/office/thememl/2012/main" name="NFA PP_præsentation DK.pptx [Skrivebeskyttet]" id="{A9D325C0-9F26-4839-AAED-A0517784C6A2}" vid="{93F6FCEB-F745-4C21-A41D-6087338E78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2C9D5B47BAA23745B2C0C63906B01601" ma:contentTypeVersion="1" ma:contentTypeDescription="GetOrganized dokument" ma:contentTypeScope="" ma:versionID="31526fe662446a31584a8ffafd798345">
  <xsd:schema xmlns:xsd="http://www.w3.org/2001/XMLSchema" xmlns:xs="http://www.w3.org/2001/XMLSchema" xmlns:p="http://schemas.microsoft.com/office/2006/metadata/properties" xmlns:ns1="http://schemas.microsoft.com/sharepoint/v3" xmlns:ns2="19F81E0A-0648-4107-A65A-52509B270C72" xmlns:ns3="d7771b1d-eb0f-4e62-afb8-babd57879a04" targetNamespace="http://schemas.microsoft.com/office/2006/metadata/properties" ma:root="true" ma:fieldsID="255d32e909afba2c3ee0e2e154b72a57" ns1:_="" ns2:_="" ns3:_="">
    <xsd:import namespace="http://schemas.microsoft.com/sharepoint/v3"/>
    <xsd:import namespace="19F81E0A-0648-4107-A65A-52509B270C72"/>
    <xsd:import namespace="d7771b1d-eb0f-4e62-afb8-babd57879a04"/>
    <xsd:element name="properties">
      <xsd:complexType>
        <xsd:sequence>
          <xsd:element name="documentManagement">
            <xsd:complexType>
              <xsd:all>
                <xsd:element ref="ns2:Classification" minOccurs="0"/>
                <xsd:element ref="ns1:DokumentAnsvarlig" minOccurs="0"/>
                <xsd:element ref="ns2:Korrespondance" minOccurs="0"/>
                <xsd:element ref="ns2:BrevDato" minOccurs="0"/>
                <xsd:element ref="ns2:Sender" minOccurs="0"/>
                <xsd:element ref="ns2:Recipient"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2:je37f5ad88974fd29d0fd39396bca15b" minOccurs="0"/>
                <xsd:element ref="ns3:TaxCatchAll" minOccurs="0"/>
                <xsd:element ref="ns2:dbf51905fc4c476b80e445a18fd28b89" minOccurs="0"/>
                <xsd:element ref="ns1:CCMConversation" minOccurs="0"/>
                <xsd:element ref="ns2:Afsender_x003a_DI_x0020_nummer" minOccurs="0"/>
                <xsd:element ref="ns2:Modtagere_x003a_DI_x0020_nummer" minOccurs="0"/>
                <xsd:element ref="ns2:acd3fb1e06164cd09d5ed7cd141fe8f7" minOccurs="0"/>
                <xsd:element ref="ns2:e3500a0ec7294ab5a952ab7116514286" minOccurs="0"/>
                <xsd:element ref="ns1:CCMVisualId" minOccurs="0"/>
                <xsd:element ref="ns1:CCMOriginalDocID" minOccurs="0"/>
                <xsd:element ref="ns1:CCMCognitiveType" minOccurs="0"/>
                <xsd:element ref="ns2:Afsender_x003a_Mailadresse" minOccurs="0"/>
                <xsd:element ref="ns2:Modtagere_x003a_Mailadresse" minOccurs="0"/>
                <xsd:element ref="ns1:CCMMetadataExtractionStatus" minOccurs="0"/>
                <xsd:element ref="ns1:CCMPageCount" minOccurs="0"/>
                <xsd:element ref="ns1:CCMCommentCount" minOccurs="0"/>
                <xsd:element ref="ns1:CCMPreviewAnnotationsTasks" minOccurs="0"/>
                <xsd:element ref="ns1:CCMOnline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kumentAnsvarlig" ma:index="3" nillable="true" ma:displayName="Dokument ansvarlig" ma:list="UserInfo" ma:SharePointGroup="0" ma:internalName="DokumentAnsvarlig"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ID" ma:index="17" nillable="true" ma:displayName="Sags ID" ma:default="Tildeler" ma:internalName="CaseID" ma:readOnly="true">
      <xsd:simpleType>
        <xsd:restriction base="dms:Text"/>
      </xsd:simpleType>
    </xsd:element>
    <xsd:element name="DocID" ma:index="18" nillable="true" ma:displayName="Dok ID" ma:default="Tildeler" ma:description="" ma:internalName="DocID" ma:readOnly="true">
      <xsd:simpleType>
        <xsd:restriction base="dms:Text"/>
      </xsd:simpleType>
    </xsd:element>
    <xsd:element name="Finalized" ma:index="19" nillable="true" ma:displayName="Endeligt" ma:default="False" ma:internalName="Finalized" ma:readOnly="true">
      <xsd:simpleType>
        <xsd:restriction base="dms:Boolean"/>
      </xsd:simpleType>
    </xsd:element>
    <xsd:element name="Related" ma:index="20" nillable="true" ma:displayName="Vedhæftet dokument" ma:default="False" ma:internalName="Related" ma:readOnly="true">
      <xsd:simpleType>
        <xsd:restriction base="dms:Boolean"/>
      </xsd:simpleType>
    </xsd:element>
    <xsd:element name="RegistrationDate" ma:index="21" nillable="true" ma:displayName="Registrerings dato" ma:format="DateTime" ma:internalName="RegistrationDate" ma:readOnly="true">
      <xsd:simpleType>
        <xsd:restriction base="dms:DateTime"/>
      </xsd:simpleType>
    </xsd:element>
    <xsd:element name="CaseRecordNumber" ma:index="22" nillable="true" ma:displayName="Akt ID" ma:decimals="0" ma:default="0" ma:internalName="CaseRecordNumber" ma:readOnly="true">
      <xsd:simpleType>
        <xsd:restriction base="dms:Number"/>
      </xsd:simpleType>
    </xsd:element>
    <xsd:element name="LocalAttachment" ma:index="23" nillable="true" ma:displayName="Lokalt bilag" ma:default="False" ma:internalName="LocalAttachment" ma:readOnly="true">
      <xsd:simpleType>
        <xsd:restriction base="dms:Boolean"/>
      </xsd:simpleType>
    </xsd:element>
    <xsd:element name="CCMTemplateName" ma:index="24" nillable="true" ma:displayName="Skabelon navn" ma:internalName="CCMTemplateName" ma:readOnly="true">
      <xsd:simpleType>
        <xsd:restriction base="dms:Text"/>
      </xsd:simpleType>
    </xsd:element>
    <xsd:element name="CCMTemplateVersion" ma:index="25" nillable="true" ma:displayName="Skabelon version" ma:internalName="CCMTemplateVersion" ma:readOnly="true">
      <xsd:simpleType>
        <xsd:restriction base="dms:Text"/>
      </xsd:simpleType>
    </xsd:element>
    <xsd:element name="CCMTemplateID" ma:index="26" nillable="true" ma:displayName="CCMTemplateID" ma:decimals="0" ma:default="0" ma:hidden="true" ma:internalName="CCMTemplateID" ma:readOnly="true">
      <xsd:simpleType>
        <xsd:restriction base="dms:Number"/>
      </xsd:simpleType>
    </xsd:element>
    <xsd:element name="CCMSystemID" ma:index="27" nillable="true" ma:displayName="CCMSystemID" ma:hidden="true" ma:internalName="CCMSystemID" ma:readOnly="true">
      <xsd:simpleType>
        <xsd:restriction base="dms:Text"/>
      </xsd:simpleType>
    </xsd:element>
    <xsd:element name="WasEncrypted" ma:index="28" nillable="true" ma:displayName="Krypteret" ma:default="False" ma:internalName="WasEncrypted" ma:readOnly="true">
      <xsd:simpleType>
        <xsd:restriction base="dms:Boolean"/>
      </xsd:simpleType>
    </xsd:element>
    <xsd:element name="WasSigned" ma:index="29" nillable="true" ma:displayName="Signeret" ma:default="False" ma:internalName="WasSigned" ma:readOnly="true">
      <xsd:simpleType>
        <xsd:restriction base="dms:Boolean"/>
      </xsd:simpleType>
    </xsd:element>
    <xsd:element name="MailHasAttachments" ma:index="30" nillable="true" ma:displayName="E-mail har vedhæftede filer" ma:default="False" ma:internalName="MailHasAttachments" ma:readOnly="true">
      <xsd:simpleType>
        <xsd:restriction base="dms:Boolean"/>
      </xsd:simpleType>
    </xsd:element>
    <xsd:element name="CCMConversation" ma:index="34" nillable="true" ma:displayName="Samtale" ma:internalName="CCMConversation" ma:readOnly="true">
      <xsd:simpleType>
        <xsd:restriction base="dms:Text"/>
      </xsd:simpleType>
    </xsd:element>
    <xsd:element name="CCMVisualId" ma:index="41" nillable="true" ma:displayName="Sags ID" ma:default="Tildeler" ma:internalName="CCMVisualId" ma:readOnly="true">
      <xsd:simpleType>
        <xsd:restriction base="dms:Text"/>
      </xsd:simpleType>
    </xsd:element>
    <xsd:element name="CCMOriginalDocID" ma:index="42" nillable="true" ma:displayName="Originalt Dok ID" ma:description="" ma:internalName="CCMOriginalDocID" ma:readOnly="true">
      <xsd:simpleType>
        <xsd:restriction base="dms:Text"/>
      </xsd:simpleType>
    </xsd:element>
    <xsd:element name="CCMCognitiveType" ma:index="44" nillable="true" ma:displayName="CognitiveType" ma:decimals="0" ma:description="" ma:internalName="CCMCognitiveType" ma:readOnly="false">
      <xsd:simpleType>
        <xsd:restriction base="dms:Number"/>
      </xsd:simpleType>
    </xsd:element>
    <xsd:element name="CCMMetadataExtractionStatus" ma:index="4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48" nillable="true" ma:displayName="Sider" ma:decimals="0" ma:internalName="CCMPageCount" ma:readOnly="true">
      <xsd:simpleType>
        <xsd:restriction base="dms:Number"/>
      </xsd:simpleType>
    </xsd:element>
    <xsd:element name="CCMCommentCount" ma:index="49" nillable="true" ma:displayName="Kommentarer" ma:decimals="0" ma:internalName="CCMCommentCount" ma:readOnly="true">
      <xsd:simpleType>
        <xsd:restriction base="dms:Number"/>
      </xsd:simpleType>
    </xsd:element>
    <xsd:element name="CCMPreviewAnnotationsTasks" ma:index="50" nillable="true" ma:displayName="Opgaver" ma:decimals="0" ma:internalName="CCMPreviewAnnotationsTasks" ma:readOnly="true">
      <xsd:simpleType>
        <xsd:restriction base="dms:Number"/>
      </xsd:simpleType>
    </xsd:element>
    <xsd:element name="CCMOnlineStatus" ma:index="51" nillable="true" ma:displayName="Online status" ma:description="" ma:format="Dropdown" ma:internalName="CCMOnlineStatus" ma:readOnly="true">
      <xsd:simpleType>
        <xsd:restriction base="dms:Choice">
          <xsd:enumeration value="OneDrive"/>
          <xsd:enumeration value="SharePointOnline"/>
          <xsd:enumeration value="Teams"/>
          <xsd:enumeration value="SharePointOnlineSync"/>
        </xsd:restriction>
      </xsd:simpleType>
    </xsd:element>
  </xsd:schema>
  <xsd:schema xmlns:xsd="http://www.w3.org/2001/XMLSchema" xmlns:xs="http://www.w3.org/2001/XMLSchema" xmlns:dms="http://schemas.microsoft.com/office/2006/documentManagement/types" xmlns:pc="http://schemas.microsoft.com/office/infopath/2007/PartnerControls" targetNamespace="19F81E0A-0648-4107-A65A-52509B270C72" elementFormDefault="qualified">
    <xsd:import namespace="http://schemas.microsoft.com/office/2006/documentManagement/types"/>
    <xsd:import namespace="http://schemas.microsoft.com/office/infopath/2007/PartnerControls"/>
    <xsd:element name="Classification" ma:index="1" nillable="true" ma:displayName="Klassifikation" ma:internalName="Classification">
      <xsd:simpleType>
        <xsd:restriction base="dms:Choice">
          <xsd:enumeration value="Offentlig"/>
          <xsd:enumeration value="Intern"/>
          <xsd:enumeration value="Fortrolig"/>
        </xsd:restriction>
      </xsd:simpleType>
    </xsd:element>
    <xsd:element name="Korrespondance" ma:index="6" nillable="true" ma:displayName="Korrespondance" ma:default="Intern" ma:format="Dropdown" ma:internalName="Korrespondance">
      <xsd:simpleType>
        <xsd:restriction base="dms:Choice">
          <xsd:enumeration value="Indgående"/>
          <xsd:enumeration value="Udgående"/>
          <xsd:enumeration value="Intern"/>
        </xsd:restriction>
      </xsd:simpleType>
    </xsd:element>
    <xsd:element name="BrevDato" ma:index="7" nillable="true" ma:displayName="Brevdato" ma:default="[today]" ma:format="DateOnly" ma:internalName="BrevDato">
      <xsd:simpleType>
        <xsd:restriction base="dms:DateTime"/>
      </xsd:simpleType>
    </xsd:element>
    <xsd:element name="Sender" ma:index="8" nillable="true" ma:displayName="Afsender" ma:list="{66CACAC9-CF9E-4AB0-BD54-627F8E9B0A30}" ma:internalName="Sender" ma:readOnly="false" ma:showField="Relationsnavn">
      <xsd:simpleType>
        <xsd:restriction base="dms:Lookup"/>
      </xsd:simpleType>
    </xsd:element>
    <xsd:element name="Recipient" ma:index="9" nillable="true" ma:displayName="Modtagere" ma:list="{66CACAC9-CF9E-4AB0-BD54-627F8E9B0A30}" ma:internalName="Recipient" ma:readOnly="false" ma:showField="Relationsnavn">
      <xsd:complexType>
        <xsd:complexContent>
          <xsd:extension base="dms:MultiChoiceLookup">
            <xsd:sequence>
              <xsd:element name="Value" type="dms:Lookup" maxOccurs="unbounded" minOccurs="0" nillable="true"/>
            </xsd:sequence>
          </xsd:extension>
        </xsd:complexContent>
      </xsd:complexType>
    </xsd:element>
    <xsd:element name="je37f5ad88974fd29d0fd39396bca15b" ma:index="31" nillable="true" ma:taxonomy="true" ma:internalName="je37f5ad88974fd29d0fd39396bca15b" ma:taxonomyFieldName="Emneord" ma:displayName="Emneord" ma:default="22;#BRANCHEARBEJDSMILJØRÅD|0134eac8-aede-4d80-988e-fcdd836fc9de;#23;#PROJEKTER|a5eacfc2-0d9a-4da1-b3a4-2d1d38e19b1f" ma:fieldId="{3e37f5ad-8897-4fd2-9d0f-d39396bca15b}" ma:taxonomyMulti="true" ma:sspId="1175f021-6394-480f-bd74-6e19f098a40a" ma:termSetId="47cd2d9d-2658-42cf-b898-2017e6d0e205" ma:anchorId="00000000-0000-0000-0000-000000000000" ma:open="false" ma:isKeyword="false">
      <xsd:complexType>
        <xsd:sequence>
          <xsd:element ref="pc:Terms" minOccurs="0" maxOccurs="1"/>
        </xsd:sequence>
      </xsd:complexType>
    </xsd:element>
    <xsd:element name="dbf51905fc4c476b80e445a18fd28b89" ma:index="33" nillable="true" ma:taxonomy="true" ma:internalName="dbf51905fc4c476b80e445a18fd28b89" ma:taxonomyFieldName="Dokumenttype" ma:displayName="Dokumenttype" ma:default="" ma:fieldId="{dbf51905-fc4c-476b-80e4-45a18fd28b89}" ma:sspId="1175f021-6394-480f-bd74-6e19f098a40a" ma:termSetId="83cf7dff-1c62-40c3-b5c2-ee10c49d2554" ma:anchorId="00000000-0000-0000-0000-000000000000" ma:open="false" ma:isKeyword="false">
      <xsd:complexType>
        <xsd:sequence>
          <xsd:element ref="pc:Terms" minOccurs="0" maxOccurs="1"/>
        </xsd:sequence>
      </xsd:complexType>
    </xsd:element>
    <xsd:element name="Afsender_x003a_DI_x0020_nummer" ma:index="35" nillable="true" ma:displayName="Afsender:DI nummer" ma:list="{66CACAC9-CF9E-4AB0-BD54-627F8E9B0A30}" ma:internalName="Afsender_x003a_DI_x0020_nummer" ma:readOnly="true" ma:showField="DInr" ma:web="">
      <xsd:simpleType>
        <xsd:restriction base="dms:Lookup"/>
      </xsd:simpleType>
    </xsd:element>
    <xsd:element name="Modtagere_x003a_DI_x0020_nummer" ma:index="36" nillable="true" ma:displayName="Modtagere:DI nummer" ma:list="{66CACAC9-CF9E-4AB0-BD54-627F8E9B0A30}" ma:internalName="Modtagere_x003a_DI_x0020_nummer" ma:readOnly="true" ma:showField="DInr" ma:web="">
      <xsd:complexType>
        <xsd:complexContent>
          <xsd:extension base="dms:MultiChoiceLookup">
            <xsd:sequence>
              <xsd:element name="Value" type="dms:Lookup" maxOccurs="unbounded" minOccurs="0" nillable="true"/>
            </xsd:sequence>
          </xsd:extension>
        </xsd:complexContent>
      </xsd:complexType>
    </xsd:element>
    <xsd:element name="acd3fb1e06164cd09d5ed7cd141fe8f7" ma:index="37" nillable="true" ma:taxonomy="true" ma:internalName="acd3fb1e06164cd09d5ed7cd141fe8f7" ma:taxonomyFieldName="Department" ma:displayName="Afdeling" ma:default="" ma:fieldId="{acd3fb1e-0616-4cd0-9d5e-d7cd141fe8f7}" ma:sspId="1175f021-6394-480f-bd74-6e19f098a40a" ma:termSetId="264c202f-55e2-4396-a535-534e97af216d" ma:anchorId="00000000-0000-0000-0000-000000000000" ma:open="false" ma:isKeyword="false">
      <xsd:complexType>
        <xsd:sequence>
          <xsd:element ref="pc:Terms" minOccurs="0" maxOccurs="1"/>
        </xsd:sequence>
      </xsd:complexType>
    </xsd:element>
    <xsd:element name="e3500a0ec7294ab5a952ab7116514286" ma:index="39" nillable="true" ma:taxonomy="true" ma:internalName="e3500a0ec7294ab5a952ab7116514286" ma:taxonomyFieldName="Omr_x00e5_de" ma:displayName="Område" ma:default="" ma:fieldId="{e3500a0e-c729-4ab5-a952-ab7116514286}" ma:taxonomyMulti="true" ma:sspId="1175f021-6394-480f-bd74-6e19f098a40a" ma:termSetId="6e8a61fe-69bf-4a0f-80e9-d257a2887d39" ma:anchorId="00000000-0000-0000-0000-000000000000" ma:open="false" ma:isKeyword="false">
      <xsd:complexType>
        <xsd:sequence>
          <xsd:element ref="pc:Terms" minOccurs="0" maxOccurs="1"/>
        </xsd:sequence>
      </xsd:complexType>
    </xsd:element>
    <xsd:element name="Afsender_x003a_Mailadresse" ma:index="45" nillable="true" ma:displayName="Afsender:Mailadresse" ma:list="{66CACAC9-CF9E-4AB0-BD54-627F8E9B0A30}" ma:internalName="Afsender_x003a_Mailadresse" ma:readOnly="true" ma:showField="Email" ma:web="">
      <xsd:simpleType>
        <xsd:restriction base="dms:Lookup"/>
      </xsd:simpleType>
    </xsd:element>
    <xsd:element name="Modtagere_x003a_Mailadresse" ma:index="46" nillable="true" ma:displayName="Modtagere:Mailadresse" ma:list="{66CACAC9-CF9E-4AB0-BD54-627F8E9B0A30}" ma:internalName="Modtagere_x003a_Mailadresse" ma:readOnly="true" ma:showField="Email" ma:w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771b1d-eb0f-4e62-afb8-babd57879a04" elementFormDefault="qualified">
    <xsd:import namespace="http://schemas.microsoft.com/office/2006/documentManagement/types"/>
    <xsd:import namespace="http://schemas.microsoft.com/office/infopath/2007/PartnerControls"/>
    <xsd:element name="TaxCatchAll" ma:index="32" nillable="true" ma:displayName="Taxonomy Catch All Column" ma:hidden="true" ma:list="{241c593b-6b98-40c5-bc77-163615b82bfe}" ma:internalName="TaxCatchAll" ma:showField="CatchAllData" ma:web="d7771b1d-eb0f-4e62-afb8-babd57879a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Indholdstype"/>
        <xsd:element ref="dc:title" minOccurs="0" maxOccurs="1" ma:index="10"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orrespondance xmlns="19F81E0A-0648-4107-A65A-52509B270C72">Intern</Korrespondance>
    <Recipient xmlns="19F81E0A-0648-4107-A65A-52509B270C72"/>
    <e3500a0ec7294ab5a952ab7116514286 xmlns="19F81E0A-0648-4107-A65A-52509B270C72">
      <Terms xmlns="http://schemas.microsoft.com/office/infopath/2007/PartnerControls"/>
    </e3500a0ec7294ab5a952ab7116514286>
    <je37f5ad88974fd29d0fd39396bca15b xmlns="19F81E0A-0648-4107-A65A-52509B270C72">
      <Terms xmlns="http://schemas.microsoft.com/office/infopath/2007/PartnerControls">
        <TermInfo xmlns="http://schemas.microsoft.com/office/infopath/2007/PartnerControls">
          <TermName xmlns="http://schemas.microsoft.com/office/infopath/2007/PartnerControls">BRANCHEARBEJDSMILJØRÅD</TermName>
          <TermId xmlns="http://schemas.microsoft.com/office/infopath/2007/PartnerControls">0134eac8-aede-4d80-988e-fcdd836fc9de</TermId>
        </TermInfo>
        <TermInfo xmlns="http://schemas.microsoft.com/office/infopath/2007/PartnerControls">
          <TermName xmlns="http://schemas.microsoft.com/office/infopath/2007/PartnerControls">PROJEKTER</TermName>
          <TermId xmlns="http://schemas.microsoft.com/office/infopath/2007/PartnerControls">a5eacfc2-0d9a-4da1-b3a4-2d1d38e19b1f</TermId>
        </TermInfo>
      </Terms>
    </je37f5ad88974fd29d0fd39396bca15b>
    <CCMCognitiveType xmlns="http://schemas.microsoft.com/sharepoint/v3" xsi:nil="true"/>
    <Classification xmlns="19F81E0A-0648-4107-A65A-52509B270C72" xsi:nil="true"/>
    <acd3fb1e06164cd09d5ed7cd141fe8f7 xmlns="19F81E0A-0648-4107-A65A-52509B270C72">
      <Terms xmlns="http://schemas.microsoft.com/office/infopath/2007/PartnerControls"/>
    </acd3fb1e06164cd09d5ed7cd141fe8f7>
    <DokumentAnsvarlig xmlns="http://schemas.microsoft.com/sharepoint/v3">
      <UserInfo>
        <DisplayName/>
        <AccountId xsi:nil="true"/>
        <AccountType/>
      </UserInfo>
    </DokumentAnsvarlig>
    <TaxCatchAll xmlns="d7771b1d-eb0f-4e62-afb8-babd57879a04">
      <Value>23</Value>
      <Value>22</Value>
    </TaxCatchAll>
    <Sender xmlns="19F81E0A-0648-4107-A65A-52509B270C72" xsi:nil="true"/>
    <dbf51905fc4c476b80e445a18fd28b89 xmlns="19F81E0A-0648-4107-A65A-52509B270C72">
      <Terms xmlns="http://schemas.microsoft.com/office/infopath/2007/PartnerControls"/>
    </dbf51905fc4c476b80e445a18fd28b89>
    <BrevDato xmlns="19F81E0A-0648-4107-A65A-52509B270C72">2026-04-29T07:27:28+00:00</BrevDato>
    <CCMMetadataExtractionStatus xmlns="http://schemas.microsoft.com/sharepoint/v3">CCMPageCount:InProgress;CCMCommentCount:InProgress</CCMMetadataExtractionStatus>
    <LocalAttachment xmlns="http://schemas.microsoft.com/sharepoint/v3">false</LocalAttachment>
    <Finalized xmlns="http://schemas.microsoft.com/sharepoint/v3">false</Finalized>
    <CCMPageCount xmlns="http://schemas.microsoft.com/sharepoint/v3">0</CCMPageCount>
    <DocID xmlns="http://schemas.microsoft.com/sharepoint/v3">9419689</DocID>
    <MailHasAttachments xmlns="http://schemas.microsoft.com/sharepoint/v3">false</MailHasAttachments>
    <CCMCommentCount xmlns="http://schemas.microsoft.com/sharepoint/v3">0</CCMCommentCount>
    <CCMTemplateID xmlns="http://schemas.microsoft.com/sharepoint/v3">0</CCMTemplateID>
    <CaseID xmlns="http://schemas.microsoft.com/sharepoint/v3">DI-2022-09686</CaseID>
    <RegistrationDate xmlns="http://schemas.microsoft.com/sharepoint/v3" xsi:nil="true"/>
    <CaseRecordNumber xmlns="http://schemas.microsoft.com/sharepoint/v3">0</CaseRecordNumber>
    <CCMPreviewAnnotationsTasks xmlns="http://schemas.microsoft.com/sharepoint/v3">0</CCMPreviewAnnotationsTasks>
    <Related xmlns="http://schemas.microsoft.com/sharepoint/v3">false</Related>
    <CCMVisualId xmlns="http://schemas.microsoft.com/sharepoint/v3">DI-2022-09686</CCMVisualId>
    <CCMSystemID xmlns="http://schemas.microsoft.com/sharepoint/v3">35cd2af4-0882-4585-8cee-45a46aa5275b</CCMSystemID>
    <CCMConversation xmlns="http://schemas.microsoft.com/sharepoint/v3" xsi:nil="true"/>
    <WasEncrypted xmlns="http://schemas.microsoft.com/sharepoint/v3">false</WasEncrypted>
    <WasSigned xmlns="http://schemas.microsoft.com/sharepoint/v3">false</WasSigned>
  </documentManagement>
</p:properties>
</file>

<file path=customXml/itemProps1.xml><?xml version="1.0" encoding="utf-8"?>
<ds:datastoreItem xmlns:ds="http://schemas.openxmlformats.org/officeDocument/2006/customXml" ds:itemID="{6D787AC2-550E-42CD-A43D-99EB7E8DDD06}">
  <ds:schemaRefs>
    <ds:schemaRef ds:uri="http://schemas.microsoft.com/sharepoint/v3/contenttype/forms"/>
  </ds:schemaRefs>
</ds:datastoreItem>
</file>

<file path=customXml/itemProps2.xml><?xml version="1.0" encoding="utf-8"?>
<ds:datastoreItem xmlns:ds="http://schemas.openxmlformats.org/officeDocument/2006/customXml" ds:itemID="{FBC39899-B1CF-40DD-A81F-A0BC4B531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9F81E0A-0648-4107-A65A-52509B270C72"/>
    <ds:schemaRef ds:uri="d7771b1d-eb0f-4e62-afb8-babd57879a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11907B-51B0-4FE0-B372-7ED06A820F3C}">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d7771b1d-eb0f-4e62-afb8-babd57879a04"/>
    <ds:schemaRef ds:uri="19F81E0A-0648-4107-A65A-52509B270C72"/>
    <ds:schemaRef ds:uri="http://purl.org/dc/terms/"/>
    <ds:schemaRef ds:uri="http://schemas.microsoft.com/sharepoint/v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1547</TotalTime>
  <Words>912</Words>
  <Application>Microsoft Office PowerPoint</Application>
  <PresentationFormat>Widescreen</PresentationFormat>
  <Paragraphs>176</Paragraphs>
  <Slides>18</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Aptos</vt:lpstr>
      <vt:lpstr>Aptos Body</vt:lpstr>
      <vt:lpstr>Aptos Display</vt:lpstr>
      <vt:lpstr>Arial</vt:lpstr>
      <vt:lpstr>Calibri</vt:lpstr>
      <vt:lpstr>Office Theme</vt:lpstr>
      <vt:lpstr>Beskæftigelsesministeriet</vt:lpstr>
      <vt:lpstr>Beskæftigelsesministeriet</vt:lpstr>
      <vt:lpstr>PowerPoint Presentation</vt:lpstr>
      <vt:lpstr>Hvorfor satte vi projektet i gang ?</vt:lpstr>
      <vt:lpstr>PowerPoint Presentation</vt:lpstr>
      <vt:lpstr>Dataindsamling</vt:lpstr>
      <vt:lpstr>Måling af og rangordning af den fysiske eksponering</vt:lpstr>
      <vt:lpstr>Måling af oplevet fysisk anstrengelse</vt:lpstr>
      <vt:lpstr>PowerPoint Presentation</vt:lpstr>
      <vt:lpstr>PowerPoint Presentation</vt:lpstr>
      <vt:lpstr>PowerPoint Presentation</vt:lpstr>
      <vt:lpstr>PowerPoint Presentation</vt:lpstr>
      <vt:lpstr>Objektive og subjektive målinger</vt:lpstr>
      <vt:lpstr>PowerPoint Presentation</vt:lpstr>
      <vt:lpstr>PowerPoint Presentation</vt:lpstr>
      <vt:lpstr>Jeres nye værktøj til optimering af rokeringsgrupper</vt:lpstr>
      <vt:lpstr>Måling af oplevet fysisk anstrengelse</vt:lpstr>
      <vt:lpstr>PowerPoint Presentation</vt:lpstr>
      <vt:lpstr>PowerPoint Presentation</vt:lpstr>
      <vt:lpstr>Generelle observationspunkter - anbefalinger</vt:lpstr>
    </vt:vector>
  </TitlesOfParts>
  <Company>DI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Annette Hoffmann</dc:creator>
  <cp:lastModifiedBy>Annette Hoffmann</cp:lastModifiedBy>
  <cp:revision>107</cp:revision>
  <cp:lastPrinted>2025-11-12T14:06:10Z</cp:lastPrinted>
  <dcterms:created xsi:type="dcterms:W3CDTF">2025-08-28T09:37:39Z</dcterms:created>
  <dcterms:modified xsi:type="dcterms:W3CDTF">2026-04-29T07:33:39Z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0x010100AC085CFC53BC46CEA2EADE194AD9D482002C9D5B47BAA23745B2C0C63906B01601</vt:lpwstr>
  </property>
  <property fmtid="{D5CDD505-2E9C-101B-9397-08002B2CF9AE}" pid="3" name="CCMCommunication">
    <vt:lpwstr/>
  </property>
  <property fmtid="{D5CDD505-2E9C-101B-9397-08002B2CF9AE}" pid="4" name="xd_Signature">
    <vt:bool>false</vt:bool>
  </property>
  <property fmtid="{D5CDD505-2E9C-101B-9397-08002B2CF9AE}" pid="5" name="CCMPostListPublishStatus">
    <vt:lpwstr>Afvist</vt:lpwstr>
  </property>
  <property fmtid="{D5CDD505-2E9C-101B-9397-08002B2CF9AE}" pid="6" name="CCMMustBeOnPostList">
    <vt:bool>true</vt:bool>
  </property>
  <property fmtid="{D5CDD505-2E9C-101B-9397-08002B2CF9AE}" pid="7" name="CCMOneDriveID">
    <vt:lpwstr/>
  </property>
  <property fmtid="{D5CDD505-2E9C-101B-9397-08002B2CF9AE}" pid="8" name="CCMOneDriveOwnerID">
    <vt:lpwstr/>
  </property>
  <property fmtid="{D5CDD505-2E9C-101B-9397-08002B2CF9AE}" pid="9" name="Emneord">
    <vt:lpwstr>22;#BRANCHEARBEJDSMILJØRÅD|0134eac8-aede-4d80-988e-fcdd836fc9de;#23;#PROJEKTER|a5eacfc2-0d9a-4da1-b3a4-2d1d38e19b1f</vt:lpwstr>
  </property>
  <property fmtid="{D5CDD505-2E9C-101B-9397-08002B2CF9AE}" pid="10" name="CCMOneDriveItemID">
    <vt:lpwstr/>
  </property>
  <property fmtid="{D5CDD505-2E9C-101B-9397-08002B2CF9AE}" pid="11" name="Område">
    <vt:lpwstr/>
  </property>
  <property fmtid="{D5CDD505-2E9C-101B-9397-08002B2CF9AE}" pid="12" name="CCMSystem">
    <vt:lpwstr> </vt:lpwstr>
  </property>
  <property fmtid="{D5CDD505-2E9C-101B-9397-08002B2CF9AE}" pid="13" name="Department">
    <vt:lpwstr/>
  </property>
  <property fmtid="{D5CDD505-2E9C-101B-9397-08002B2CF9AE}" pid="14" name="CCMIsSharedOnOneDrive">
    <vt:bool>false</vt:bool>
  </property>
  <property fmtid="{D5CDD505-2E9C-101B-9397-08002B2CF9AE}" pid="15" name="CCMEventContext_DocumentTimelineUpdatingEvent">
    <vt:lpwstr>22d0cf4f-1190-4c47-bf80-bb4517c9d0f7</vt:lpwstr>
  </property>
  <property fmtid="{D5CDD505-2E9C-101B-9397-08002B2CF9AE}" pid="16" name="Dokumenttype">
    <vt:lpwstr/>
  </property>
</Properties>
</file>