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</p:sldMasterIdLst>
  <p:notesMasterIdLst>
    <p:notesMasterId r:id="rId43"/>
  </p:notesMasterIdLst>
  <p:handoutMasterIdLst>
    <p:handoutMasterId r:id="rId44"/>
  </p:handoutMasterIdLst>
  <p:sldIdLst>
    <p:sldId id="261" r:id="rId2"/>
    <p:sldId id="272" r:id="rId3"/>
    <p:sldId id="269" r:id="rId4"/>
    <p:sldId id="275" r:id="rId5"/>
    <p:sldId id="271" r:id="rId6"/>
    <p:sldId id="273" r:id="rId7"/>
    <p:sldId id="276" r:id="rId8"/>
    <p:sldId id="278" r:id="rId9"/>
    <p:sldId id="277" r:id="rId10"/>
    <p:sldId id="274" r:id="rId11"/>
    <p:sldId id="282" r:id="rId12"/>
    <p:sldId id="279" r:id="rId13"/>
    <p:sldId id="310" r:id="rId14"/>
    <p:sldId id="283" r:id="rId15"/>
    <p:sldId id="284" r:id="rId16"/>
    <p:sldId id="296" r:id="rId17"/>
    <p:sldId id="298" r:id="rId18"/>
    <p:sldId id="285" r:id="rId19"/>
    <p:sldId id="291" r:id="rId20"/>
    <p:sldId id="292" r:id="rId21"/>
    <p:sldId id="294" r:id="rId22"/>
    <p:sldId id="293" r:id="rId23"/>
    <p:sldId id="295" r:id="rId24"/>
    <p:sldId id="286" r:id="rId25"/>
    <p:sldId id="287" r:id="rId26"/>
    <p:sldId id="288" r:id="rId27"/>
    <p:sldId id="289" r:id="rId28"/>
    <p:sldId id="290" r:id="rId29"/>
    <p:sldId id="297" r:id="rId30"/>
    <p:sldId id="299" r:id="rId31"/>
    <p:sldId id="300" r:id="rId32"/>
    <p:sldId id="301" r:id="rId33"/>
    <p:sldId id="302" r:id="rId34"/>
    <p:sldId id="305" r:id="rId35"/>
    <p:sldId id="303" r:id="rId36"/>
    <p:sldId id="308" r:id="rId37"/>
    <p:sldId id="309" r:id="rId38"/>
    <p:sldId id="304" r:id="rId39"/>
    <p:sldId id="306" r:id="rId40"/>
    <p:sldId id="307" r:id="rId41"/>
    <p:sldId id="31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orient="horz" pos="3975">
          <p15:clr>
            <a:srgbClr val="A4A3A4"/>
          </p15:clr>
        </p15:guide>
        <p15:guide id="4" orient="horz" pos="1030">
          <p15:clr>
            <a:srgbClr val="A4A3A4"/>
          </p15:clr>
        </p15:guide>
        <p15:guide id="5" pos="7312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30" autoAdjust="0"/>
  </p:normalViewPr>
  <p:slideViewPr>
    <p:cSldViewPr snapToGrid="0" showGuides="1">
      <p:cViewPr varScale="1">
        <p:scale>
          <a:sx n="108" d="100"/>
          <a:sy n="108" d="100"/>
        </p:scale>
        <p:origin x="714" y="96"/>
      </p:cViewPr>
      <p:guideLst>
        <p:guide orient="horz" pos="936"/>
        <p:guide orient="horz" pos="391"/>
        <p:guide orient="horz" pos="3975"/>
        <p:guide orient="horz" pos="1030"/>
        <p:guide pos="7312"/>
        <p:guide pos="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30/11/2022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30/11/2022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79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62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063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250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294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439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816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609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921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018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62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022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906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706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70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87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171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6393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71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798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7875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80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978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590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643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578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49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496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4339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092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760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7649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55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1661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0328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77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294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10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85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54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41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image.ku.dk/lightbox/211/13407586855728741badb20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</a:t>
            </a:r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endParaRPr lang="en-GB" dirty="0"/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610733C-9034-4EF1-A134-C713BE098F55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undertitel</a:t>
            </a:r>
            <a:endParaRPr lang="en-GB" dirty="0"/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35125"/>
            <a:ext cx="11012487" cy="4675188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54C8-09F9-49F3-9200-F6E55E50E9FD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tekstlabel høj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8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2C5F-F0E5-452B-A2F2-3EA33BA229B5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tekstlabel venstr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br>
              <a:rPr lang="en-GB" sz="2400" spc="100" dirty="0">
                <a:solidFill>
                  <a:schemeClr val="bg1"/>
                </a:solidFill>
                <a:latin typeface="+mj-lt"/>
                <a:cs typeface="Microsoft New Tai Lue"/>
              </a:rPr>
            </a:br>
            <a:r>
              <a:rPr lang="en-GB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6445-93A7-4948-90C3-5E545867631D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label høj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FD51-CB30-4E30-94A9-3C7B4B0535D6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8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719138" indent="-357188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label venst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6408000" tIns="360000" rIns="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</a:t>
            </a:r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4329-2AA9-435B-BDB4-F4C3408B6DCE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719138" indent="-358775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al-punktopstill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620713"/>
            <a:ext cx="11012487" cy="5682589"/>
          </a:xfrm>
          <a:noFill/>
        </p:spPr>
        <p:txBody>
          <a:bodyPr lIns="0" tIns="0" rIns="0" bIns="0"/>
          <a:lstStyle>
            <a:lvl1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421280" y="612884"/>
            <a:ext cx="1167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B03B-DE17-4D8C-BE2B-1AD42424342D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2712" y="5934971"/>
            <a:ext cx="11019496" cy="367404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, </a:t>
            </a:r>
            <a:r>
              <a:rPr lang="en-GB" dirty="0" err="1"/>
              <a:t>kilde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ejlede teks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4" y="1628775"/>
            <a:ext cx="5358535" cy="4674527"/>
          </a:xfrm>
          <a:noFill/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44503" y="1628775"/>
            <a:ext cx="5356948" cy="4674527"/>
          </a:xfr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3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363C-5D45-41B3-8FA7-E4A3C28213BA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628775"/>
            <a:ext cx="11012487" cy="4673600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7C15-2114-4FA8-A531-51E467CB49E5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</a:t>
            </a:r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64773BD-B564-4031-8BC1-8FE44AEFACDB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E5B2-C656-407A-ACD0-1DF350477539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 err="1">
                <a:solidFill>
                  <a:schemeClr val="tx1"/>
                </a:solidFill>
              </a:rPr>
              <a:t>Brugerguide</a:t>
            </a:r>
            <a:r>
              <a:rPr lang="en-GB" baseline="0" dirty="0">
                <a:solidFill>
                  <a:schemeClr val="tx1"/>
                </a:solidFill>
              </a:rPr>
              <a:t> </a:t>
            </a:r>
            <a:r>
              <a:rPr lang="en-GB" sz="1800" baseline="0" dirty="0">
                <a:solidFill>
                  <a:schemeClr val="tx1"/>
                </a:solidFill>
              </a:rPr>
              <a:t>– </a:t>
            </a:r>
            <a:r>
              <a:rPr lang="en-GB" sz="1800" dirty="0" err="1">
                <a:solidFill>
                  <a:schemeClr val="tx1"/>
                </a:solidFill>
              </a:rPr>
              <a:t>Slet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før</a:t>
            </a:r>
            <a:r>
              <a:rPr lang="en-GB" sz="1800" dirty="0">
                <a:solidFill>
                  <a:schemeClr val="tx1"/>
                </a:solidFill>
              </a:rPr>
              <a:t> du </a:t>
            </a:r>
            <a:r>
              <a:rPr lang="en-GB" sz="1800" dirty="0" err="1">
                <a:solidFill>
                  <a:schemeClr val="tx1"/>
                </a:solidFill>
              </a:rPr>
              <a:t>færdiggør</a:t>
            </a:r>
            <a:r>
              <a:rPr lang="en-GB" sz="1800" dirty="0">
                <a:solidFill>
                  <a:schemeClr val="tx1"/>
                </a:solidFill>
              </a:rPr>
              <a:t> din</a:t>
            </a:r>
            <a:r>
              <a:rPr lang="en-GB" sz="1800" baseline="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præsentation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KU-skabeloner til PowerPoint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åbner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PowerPoint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din KU-pc,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åbner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skabelon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4:3-format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med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dansk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KU-logo.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klikker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KU-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fanen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værktøjslinjen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via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knappen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Skabelon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mellem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skabeloner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henholdsvis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dansk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engelsk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formaterne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4:3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16:9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fuld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eller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”tom” version (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fulde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version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et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eksempel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diastype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venstrespalten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8900" lvl="0" indent="-88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/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demopræsentation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med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indsat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tekst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engelsk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Hvis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bruger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fuld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version,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slette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ikke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bruge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Mac-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brugere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m.fl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hente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PowerPoint-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skabelonerne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baseline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</a:t>
            </a:r>
            <a:b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en-GB" sz="800" dirty="0" err="1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skabeloner</a:t>
            </a: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GB" sz="800" dirty="0" err="1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powerpoint</a:t>
            </a: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b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en-GB" sz="800" dirty="0" err="1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praesentationer</a:t>
            </a: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48"/>
          <p:cNvSpPr txBox="1">
            <a:spLocks noChangeArrowheads="1"/>
          </p:cNvSpPr>
          <p:nvPr userDrawn="1"/>
        </p:nvSpPr>
        <p:spPr bwMode="auto">
          <a:xfrm>
            <a:off x="2576655" y="4237555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 din enheds navn (fx institut), sidenummer og dato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Indsæt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topmenuen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Sidehoved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Sidefod</a:t>
            </a:r>
            <a:endParaRPr lang="en-GB" sz="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Udfyld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felterne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alle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eller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hvis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kun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være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enkelt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Oplysningerne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placeres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højre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side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topbjælke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587375" y="5678667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Lav nyt dias/slide (hhv. 2010- + 2013- og 2016-version)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</p:txBody>
      </p:sp>
      <p:pic>
        <p:nvPicPr>
          <p:cNvPr id="51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940574"/>
            <a:ext cx="395416" cy="126627"/>
          </a:xfrm>
          <a:prstGeom prst="rect">
            <a:avLst/>
          </a:prstGeom>
        </p:spPr>
      </p:pic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2587038" y="2582327"/>
            <a:ext cx="162424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Diastype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dit nuværende dias/slide til et alternativt layout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2576655" y="3571524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Skrift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 Anvender skriften Microsoft New Tai Lue i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se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Klik på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Gitterlinjer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og/eller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etablere flere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Før musen over en eksisterende hjælpelinje og klik på linjen (koordinater på linjen vises)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nede, mens du flytter placeringen af den eksisterende linje (tilføjer en ny)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Tryk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Alt + F9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hurtig visning af hjælpelinjer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billede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På layouts med billedholder: Klik på ikon og vælg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Teksten ”Klik her, hvis du vil udskifte billedet” bliver ikke vist i din præsentation.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hente KU-billeder, som er tilpasset og minimeret til henholdsvis 4:3- og 16:9-format via dette link: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slideshow-visning for at gøre linket aktivt.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Billedstørrelser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optimale billedstørrelser 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Gem billederne i 72 dpi og i ”jpg-medium-kvalitet”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 billede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Klik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Ønsker du at skalere billedet, så hold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billedet og vælg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Hvis du sletter billedet og indsætter et nyt, kan billedet lægge sig foran tekst og grafik. Hvis dette sker, skal du vælge billedet, højreklikke og vælge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</p:txBody>
      </p:sp>
      <p:sp>
        <p:nvSpPr>
          <p:cNvPr id="58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8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Skabelonens farver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vælge mellem en række farver til baggrunde og grafer.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den flade, du vil skifte farve på, og derefter malerbøtte-ikonet (Fyldfarve til figur)</a:t>
            </a:r>
          </a:p>
        </p:txBody>
      </p:sp>
      <p:sp>
        <p:nvSpPr>
          <p:cNvPr id="59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Mere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designguiden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på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www.designguide.ku.dk/ku/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0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61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2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 userDrawn="1"/>
        </p:nvSpPr>
        <p:spPr bwMode="auto">
          <a:xfrm>
            <a:off x="2564067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knappen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dias/Nyt slide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Klik på øverste del af knappen for at oprette i et dias/slide magen til det markerede. Klik på nederste del for at se et udvalg af mulige layoutvalg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4" name="Billede 39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4231619" y="1844048"/>
            <a:ext cx="235367" cy="418987"/>
          </a:xfrm>
          <a:prstGeom prst="rect">
            <a:avLst/>
          </a:prstGeom>
        </p:spPr>
      </p:pic>
      <p:sp>
        <p:nvSpPr>
          <p:cNvPr id="65" name="Freeform 10"/>
          <p:cNvSpPr>
            <a:spLocks noChangeAspect="1"/>
          </p:cNvSpPr>
          <p:nvPr userDrawn="1"/>
        </p:nvSpPr>
        <p:spPr>
          <a:xfrm rot="19800000">
            <a:off x="4404080" y="1900198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6" name="Freeform 10"/>
          <p:cNvSpPr>
            <a:spLocks noChangeAspect="1"/>
          </p:cNvSpPr>
          <p:nvPr userDrawn="1"/>
        </p:nvSpPr>
        <p:spPr>
          <a:xfrm rot="19800000">
            <a:off x="4416414" y="2138150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høj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333159E-FBB4-453B-BB73-EC3ABA0B9EC3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undertitel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72EBC29C-0917-4C4D-9E80-3B6188930562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st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8880D59A-D7B0-4B9B-8B78-E4C3DDBABBD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undertitel</a:t>
            </a:r>
            <a:endParaRPr lang="en-GB" dirty="0"/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lil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ACD5312-4BB5-4AD3-ABB6-C66798F2044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5186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35125"/>
            <a:ext cx="1101248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9339-1C74-4825-ADEB-BCD7E13EFC81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to indholdsobjek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8535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4502" y="1635125"/>
            <a:ext cx="5356948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FEAA-BA47-4F55-BB2A-ABDD4DBF5CDE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3639" y="1635125"/>
            <a:ext cx="5357812" cy="4675187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939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542C-E4D2-4366-8573-42718107279F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35125"/>
            <a:ext cx="11012487" cy="4675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9" name="Picture 27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8" y="96467"/>
            <a:ext cx="2346641" cy="159521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4276E65D-4FB3-40ED-B65A-20F69F4A226A}" type="datetime1">
              <a:rPr lang="en-GB" smtClean="0"/>
              <a:t>30/11/2022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spc="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3150" indent="-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354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da-DK" sz="18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0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f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jf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91815"/>
            <a:ext cx="7518400" cy="580134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036" y="1980045"/>
            <a:ext cx="6456218" cy="1722141"/>
          </a:xfrm>
        </p:spPr>
        <p:txBody>
          <a:bodyPr/>
          <a:lstStyle/>
          <a:p>
            <a:pPr algn="ctr"/>
            <a:r>
              <a:rPr lang="en-GB" sz="3600" b="1" dirty="0" err="1"/>
              <a:t>Larven</a:t>
            </a:r>
            <a:r>
              <a:rPr lang="en-GB" sz="3600" b="1" dirty="0"/>
              <a:t> </a:t>
            </a:r>
            <a:r>
              <a:rPr lang="en-GB" sz="3600" b="1" dirty="0" err="1"/>
              <a:t>fra</a:t>
            </a:r>
            <a:r>
              <a:rPr lang="en-GB" sz="3600" b="1" dirty="0"/>
              <a:t> </a:t>
            </a:r>
            <a:r>
              <a:rPr lang="en-GB" sz="3600" b="1" dirty="0" err="1"/>
              <a:t>helvede</a:t>
            </a:r>
            <a:endParaRPr lang="en-GB" sz="3600" b="1" dirty="0"/>
          </a:p>
          <a:p>
            <a:pPr algn="ctr"/>
            <a:r>
              <a:rPr lang="en-GB" sz="3600" b="1" dirty="0" err="1"/>
              <a:t>eller</a:t>
            </a:r>
            <a:r>
              <a:rPr lang="en-GB" sz="3600" b="1" dirty="0"/>
              <a:t> </a:t>
            </a:r>
          </a:p>
          <a:p>
            <a:pPr algn="ctr"/>
            <a:r>
              <a:rPr lang="en-GB" sz="3600" b="1" dirty="0"/>
              <a:t>“Den </a:t>
            </a:r>
            <a:r>
              <a:rPr lang="en-GB" sz="3600" b="1" dirty="0" err="1"/>
              <a:t>nye</a:t>
            </a:r>
            <a:r>
              <a:rPr lang="en-GB" sz="3600" b="1" dirty="0"/>
              <a:t> </a:t>
            </a:r>
            <a:r>
              <a:rPr lang="en-GB" sz="3600" b="1" dirty="0" err="1"/>
              <a:t>elev</a:t>
            </a:r>
            <a:r>
              <a:rPr lang="en-GB" sz="3600" b="1" dirty="0"/>
              <a:t> i </a:t>
            </a:r>
            <a:r>
              <a:rPr lang="en-GB" sz="3600" b="1" dirty="0" err="1"/>
              <a:t>klassen</a:t>
            </a:r>
            <a:r>
              <a:rPr lang="en-GB" sz="3600" b="1" dirty="0"/>
              <a:t>”?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218" y="4386109"/>
            <a:ext cx="5372532" cy="1219440"/>
          </a:xfrm>
        </p:spPr>
        <p:txBody>
          <a:bodyPr/>
          <a:lstStyle/>
          <a:p>
            <a:r>
              <a:rPr lang="en-GB" sz="2000" b="1" dirty="0"/>
              <a:t>Bent Jensen</a:t>
            </a:r>
          </a:p>
          <a:p>
            <a:r>
              <a:rPr lang="en-GB" b="1" dirty="0" err="1"/>
              <a:t>Faglærer</a:t>
            </a:r>
            <a:r>
              <a:rPr lang="en-GB" b="1" dirty="0"/>
              <a:t>, </a:t>
            </a:r>
            <a:r>
              <a:rPr lang="en-GB" b="1" dirty="0" err="1"/>
              <a:t>Træpleje</a:t>
            </a:r>
            <a:r>
              <a:rPr lang="en-GB" b="1" dirty="0"/>
              <a:t> &amp; </a:t>
            </a:r>
            <a:r>
              <a:rPr lang="en-GB" b="1" dirty="0" err="1"/>
              <a:t>Erhvrvsmæssig</a:t>
            </a:r>
            <a:r>
              <a:rPr lang="en-GB" b="1" dirty="0"/>
              <a:t> </a:t>
            </a:r>
            <a:r>
              <a:rPr lang="en-GB" b="1" dirty="0" err="1"/>
              <a:t>Træklatring</a:t>
            </a:r>
            <a:r>
              <a:rPr lang="en-GB" b="1" dirty="0"/>
              <a:t> </a:t>
            </a:r>
          </a:p>
          <a:p>
            <a:r>
              <a:rPr lang="en-GB" b="1" dirty="0" err="1"/>
              <a:t>Skovskolen</a:t>
            </a:r>
            <a:endParaRPr lang="en-GB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4036" y="1020200"/>
            <a:ext cx="6964219" cy="774601"/>
          </a:xfrm>
        </p:spPr>
        <p:txBody>
          <a:bodyPr/>
          <a:lstStyle/>
          <a:p>
            <a:r>
              <a:rPr lang="en-GB" sz="4400" b="1" dirty="0" err="1"/>
              <a:t>Egeprocessionsspinderen</a:t>
            </a:r>
            <a:endParaRPr lang="en-GB" sz="4400" b="1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88" y="691815"/>
            <a:ext cx="2712412" cy="547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67739" cy="515156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345" y="367606"/>
            <a:ext cx="6583108" cy="6474694"/>
          </a:xfrm>
          <a:prstGeom prst="rect">
            <a:avLst/>
          </a:prstGeom>
        </p:spPr>
      </p:pic>
      <p:cxnSp>
        <p:nvCxnSpPr>
          <p:cNvPr id="10" name="Lige pilforbindelse 9"/>
          <p:cNvCxnSpPr/>
          <p:nvPr/>
        </p:nvCxnSpPr>
        <p:spPr>
          <a:xfrm flipV="1">
            <a:off x="3916218" y="863600"/>
            <a:ext cx="2261062" cy="72505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79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69" y="1244009"/>
            <a:ext cx="8905094" cy="5451656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340242" y="584791"/>
            <a:ext cx="1141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Introduceret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til</a:t>
            </a:r>
            <a:r>
              <a:rPr lang="en-GB" sz="3200" b="1" dirty="0">
                <a:solidFill>
                  <a:schemeClr val="bg1"/>
                </a:solidFill>
              </a:rPr>
              <a:t> England 2005 via </a:t>
            </a:r>
            <a:r>
              <a:rPr lang="en-GB" sz="3200" b="1" dirty="0" err="1">
                <a:solidFill>
                  <a:schemeClr val="bg1"/>
                </a:solidFill>
              </a:rPr>
              <a:t>levende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plantemateriale</a:t>
            </a:r>
            <a:r>
              <a:rPr lang="en-GB" sz="3200" b="1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72378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12</a:t>
            </a:fld>
            <a:endParaRPr lang="en-GB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464276"/>
            <a:ext cx="8314469" cy="622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6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363C-5D45-41B3-8FA7-E4A3C28213BA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Tekstfelt 4"/>
          <p:cNvSpPr txBox="1"/>
          <p:nvPr/>
        </p:nvSpPr>
        <p:spPr>
          <a:xfrm>
            <a:off x="744279" y="1158949"/>
            <a:ext cx="10399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chemeClr val="bg1"/>
                </a:solidFill>
              </a:rPr>
              <a:t>Regnes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Tyskland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som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hjemmehørende</a:t>
            </a:r>
            <a:r>
              <a:rPr lang="en-GB" sz="2800" dirty="0">
                <a:solidFill>
                  <a:schemeClr val="bg1"/>
                </a:solidFill>
              </a:rPr>
              <a:t> art.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chemeClr val="bg1"/>
                </a:solidFill>
              </a:rPr>
              <a:t>Vil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ikke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umiddelbart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blive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betegnet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som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invasiv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i</a:t>
            </a:r>
            <a:r>
              <a:rPr lang="en-GB" sz="2800" dirty="0">
                <a:solidFill>
                  <a:schemeClr val="bg1"/>
                </a:solidFill>
              </a:rPr>
              <a:t> DK.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chemeClr val="bg1"/>
                </a:solidFill>
              </a:rPr>
              <a:t>Kan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ende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som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da-DK" sz="2800" dirty="0">
                <a:solidFill>
                  <a:schemeClr val="bg1"/>
                </a:solidFill>
              </a:rPr>
              <a:t>”en reguleret ikke-karantæneskadegører”.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0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13768" y="2418661"/>
            <a:ext cx="3489114" cy="4997450"/>
          </a:xfrm>
          <a:prstGeom prst="rect">
            <a:avLst/>
          </a:prstGeom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>
          <a:xfrm>
            <a:off x="397164" y="1484313"/>
            <a:ext cx="11368116" cy="5091978"/>
          </a:xfrm>
        </p:spPr>
        <p:txBody>
          <a:bodyPr/>
          <a:lstStyle/>
          <a:p>
            <a:pPr algn="l"/>
            <a:r>
              <a:rPr lang="en-GB" sz="2800" dirty="0" err="1"/>
              <a:t>Juli</a:t>
            </a:r>
            <a:r>
              <a:rPr lang="en-GB" sz="2800" dirty="0"/>
              <a:t> – September:	</a:t>
            </a:r>
            <a:r>
              <a:rPr lang="en-GB" sz="2800" dirty="0" err="1"/>
              <a:t>Udklækning</a:t>
            </a:r>
            <a:r>
              <a:rPr lang="en-GB" sz="2800" dirty="0"/>
              <a:t> </a:t>
            </a:r>
            <a:r>
              <a:rPr lang="en-GB" sz="2800" dirty="0" err="1"/>
              <a:t>af</a:t>
            </a:r>
            <a:r>
              <a:rPr lang="en-GB" sz="2800" dirty="0"/>
              <a:t> </a:t>
            </a:r>
            <a:r>
              <a:rPr lang="en-GB" sz="2800" dirty="0" err="1"/>
              <a:t>natsværmer</a:t>
            </a:r>
            <a:r>
              <a:rPr lang="en-GB" sz="2800" dirty="0"/>
              <a:t> (Imago).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dirty="0"/>
              <a:t>Lever kun </a:t>
            </a:r>
            <a:r>
              <a:rPr lang="en-GB" sz="2800" b="0" dirty="0" err="1"/>
              <a:t>få</a:t>
            </a:r>
            <a:r>
              <a:rPr lang="en-GB" sz="2800" b="0" dirty="0"/>
              <a:t> </a:t>
            </a:r>
            <a:r>
              <a:rPr lang="en-GB" sz="2800" b="0" dirty="0" err="1"/>
              <a:t>dage</a:t>
            </a:r>
            <a:r>
              <a:rPr lang="en-GB" sz="2800" b="0" dirty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dirty="0" err="1"/>
              <a:t>Sværmer</a:t>
            </a:r>
            <a:r>
              <a:rPr lang="en-GB" sz="2800" b="0" dirty="0"/>
              <a:t> om </a:t>
            </a:r>
            <a:r>
              <a:rPr lang="en-GB" sz="2800" b="0" dirty="0" err="1"/>
              <a:t>natten</a:t>
            </a:r>
            <a:r>
              <a:rPr lang="en-GB" sz="2800" b="0" dirty="0"/>
              <a:t>  –  20-30m </a:t>
            </a:r>
            <a:r>
              <a:rPr lang="en-GB" sz="2800" b="0" dirty="0" err="1"/>
              <a:t>ved</a:t>
            </a:r>
            <a:r>
              <a:rPr lang="en-GB" sz="2800" b="0" dirty="0"/>
              <a:t> </a:t>
            </a:r>
            <a:r>
              <a:rPr lang="en-GB" sz="2800" b="0" dirty="0" err="1"/>
              <a:t>vindstille</a:t>
            </a:r>
            <a:r>
              <a:rPr lang="en-GB" sz="2800" b="0" dirty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Parring.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err="1"/>
              <a:t>Æglægning</a:t>
            </a:r>
            <a:r>
              <a:rPr lang="en-GB" sz="2800" dirty="0"/>
              <a:t>.</a:t>
            </a:r>
          </a:p>
          <a:p>
            <a:pPr marL="1176338" lvl="5" indent="-457200"/>
            <a:r>
              <a:rPr lang="en-GB" sz="2400" dirty="0">
                <a:solidFill>
                  <a:schemeClr val="bg1"/>
                </a:solidFill>
              </a:rPr>
              <a:t>100 – 300 </a:t>
            </a:r>
            <a:r>
              <a:rPr lang="en-GB" sz="2400" dirty="0" err="1">
                <a:solidFill>
                  <a:schemeClr val="bg1"/>
                </a:solidFill>
              </a:rPr>
              <a:t>æg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i</a:t>
            </a:r>
            <a:r>
              <a:rPr lang="en-GB" sz="2400" dirty="0">
                <a:solidFill>
                  <a:schemeClr val="bg1"/>
                </a:solidFill>
              </a:rPr>
              <a:t> et </a:t>
            </a:r>
            <a:r>
              <a:rPr lang="en-GB" sz="2400" dirty="0" err="1">
                <a:solidFill>
                  <a:schemeClr val="bg1"/>
                </a:solidFill>
              </a:rPr>
              <a:t>ægspejl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 marL="1176338" lvl="5" indent="-457200"/>
            <a:r>
              <a:rPr lang="en-GB" sz="2400" dirty="0">
                <a:solidFill>
                  <a:schemeClr val="bg1"/>
                </a:solidFill>
              </a:rPr>
              <a:t>Ca. 1mm Ø.</a:t>
            </a:r>
          </a:p>
          <a:p>
            <a:pPr marL="1176338" lvl="5" indent="-457200"/>
            <a:r>
              <a:rPr lang="en-GB" sz="2400" dirty="0" err="1">
                <a:solidFill>
                  <a:schemeClr val="bg1"/>
                </a:solidFill>
              </a:rPr>
              <a:t>Overvintrer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som</a:t>
            </a:r>
            <a:r>
              <a:rPr lang="en-GB" sz="2400" dirty="0">
                <a:solidFill>
                  <a:schemeClr val="bg1"/>
                </a:solidFill>
              </a:rPr>
              <a:t> “</a:t>
            </a:r>
            <a:r>
              <a:rPr lang="en-GB" sz="2400" dirty="0" err="1">
                <a:solidFill>
                  <a:schemeClr val="bg1"/>
                </a:solidFill>
              </a:rPr>
              <a:t>unglarver</a:t>
            </a:r>
            <a:r>
              <a:rPr lang="en-GB" sz="2400" dirty="0">
                <a:solidFill>
                  <a:schemeClr val="bg1"/>
                </a:solidFill>
              </a:rPr>
              <a:t>”.</a:t>
            </a:r>
          </a:p>
          <a:p>
            <a:pPr marL="1176338" lvl="5" indent="-457200"/>
            <a:r>
              <a:rPr lang="en-GB" sz="2400" dirty="0" err="1">
                <a:solidFill>
                  <a:schemeClr val="bg1"/>
                </a:solidFill>
              </a:rPr>
              <a:t>Tåler</a:t>
            </a:r>
            <a:r>
              <a:rPr lang="en-GB" sz="2400" dirty="0">
                <a:solidFill>
                  <a:schemeClr val="bg1"/>
                </a:solidFill>
              </a:rPr>
              <a:t> frost ned </a:t>
            </a:r>
            <a:r>
              <a:rPr lang="en-GB" sz="2400" dirty="0" err="1">
                <a:solidFill>
                  <a:schemeClr val="bg1"/>
                </a:solidFill>
              </a:rPr>
              <a:t>til</a:t>
            </a:r>
            <a:r>
              <a:rPr lang="en-GB" sz="2400" dirty="0">
                <a:solidFill>
                  <a:schemeClr val="bg1"/>
                </a:solidFill>
              </a:rPr>
              <a:t> -30</a:t>
            </a:r>
            <a:r>
              <a:rPr lang="en-GB" sz="2400" baseline="30000" dirty="0">
                <a:solidFill>
                  <a:schemeClr val="bg1"/>
                </a:solidFill>
              </a:rPr>
              <a:t>0.</a:t>
            </a:r>
          </a:p>
          <a:p>
            <a:pPr lvl="5" indent="0">
              <a:buNone/>
            </a:pPr>
            <a:endParaRPr lang="en-GB" sz="2400" b="1" dirty="0">
              <a:solidFill>
                <a:schemeClr val="bg1"/>
              </a:solidFill>
            </a:endParaRPr>
          </a:p>
          <a:p>
            <a:pPr lvl="5" indent="0">
              <a:buNone/>
            </a:pPr>
            <a:endParaRPr lang="en-GB" sz="24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Livscyklus</a:t>
            </a:r>
            <a:r>
              <a:rPr lang="en-GB" sz="3600" b="1" dirty="0"/>
              <a:t>:</a:t>
            </a:r>
          </a:p>
        </p:txBody>
      </p:sp>
      <p:sp>
        <p:nvSpPr>
          <p:cNvPr id="7" name="Ellipse 6"/>
          <p:cNvSpPr/>
          <p:nvPr/>
        </p:nvSpPr>
        <p:spPr>
          <a:xfrm>
            <a:off x="8386618" y="3900516"/>
            <a:ext cx="2623127" cy="1302327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7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>
          <a:xfrm>
            <a:off x="289441" y="1212270"/>
            <a:ext cx="5941238" cy="1794908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dirty="0"/>
              <a:t>5 – 6 </a:t>
            </a:r>
            <a:r>
              <a:rPr lang="en-GB" sz="2800" b="0" dirty="0" err="1"/>
              <a:t>stadier</a:t>
            </a:r>
            <a:r>
              <a:rPr lang="en-GB" sz="2800" b="0" dirty="0"/>
              <a:t> á ca. 10 </a:t>
            </a:r>
            <a:r>
              <a:rPr lang="en-GB" sz="2800" b="0" dirty="0" err="1"/>
              <a:t>dage</a:t>
            </a:r>
            <a:r>
              <a:rPr lang="en-GB" sz="2800" b="0" dirty="0"/>
              <a:t>, </a:t>
            </a:r>
            <a:r>
              <a:rPr lang="en-GB" sz="2800" b="0" dirty="0" err="1"/>
              <a:t>startende</a:t>
            </a:r>
            <a:r>
              <a:rPr lang="en-GB" sz="2800" b="0" dirty="0"/>
              <a:t> </a:t>
            </a:r>
            <a:r>
              <a:rPr lang="en-GB" sz="2800" b="0" dirty="0" err="1"/>
              <a:t>i</a:t>
            </a:r>
            <a:r>
              <a:rPr lang="en-GB" sz="2800" b="0" dirty="0"/>
              <a:t> </a:t>
            </a:r>
            <a:r>
              <a:rPr lang="en-GB" sz="2800" b="0" dirty="0" err="1"/>
              <a:t>april</a:t>
            </a:r>
            <a:r>
              <a:rPr lang="en-GB" sz="2800" b="0" dirty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dirty="0" err="1"/>
              <a:t>Ernærer</a:t>
            </a:r>
            <a:r>
              <a:rPr lang="en-GB" sz="2800" b="0" dirty="0"/>
              <a:t> sig </a:t>
            </a:r>
            <a:r>
              <a:rPr lang="en-GB" sz="2800" b="0" dirty="0" err="1"/>
              <a:t>ved</a:t>
            </a:r>
            <a:r>
              <a:rPr lang="en-GB" sz="2800" b="0" dirty="0"/>
              <a:t> </a:t>
            </a:r>
            <a:r>
              <a:rPr lang="en-GB" sz="2800" b="0" dirty="0" err="1"/>
              <a:t>friske</a:t>
            </a:r>
            <a:r>
              <a:rPr lang="en-GB" sz="2800" b="0" dirty="0"/>
              <a:t> </a:t>
            </a:r>
            <a:r>
              <a:rPr lang="en-GB" sz="2800" b="0" dirty="0" err="1"/>
              <a:t>skud</a:t>
            </a:r>
            <a:r>
              <a:rPr lang="en-GB" sz="2800" b="0" dirty="0"/>
              <a:t> </a:t>
            </a:r>
            <a:r>
              <a:rPr lang="en-GB" sz="2800" b="0" dirty="0" err="1"/>
              <a:t>og</a:t>
            </a:r>
            <a:r>
              <a:rPr lang="en-GB" sz="2800" b="0" dirty="0"/>
              <a:t> blade </a:t>
            </a:r>
            <a:r>
              <a:rPr lang="en-GB" sz="2800" b="0" dirty="0" err="1"/>
              <a:t>fra</a:t>
            </a:r>
            <a:r>
              <a:rPr lang="en-GB" sz="2800" b="0" dirty="0"/>
              <a:t> </a:t>
            </a:r>
            <a:r>
              <a:rPr lang="en-GB" sz="2800" b="0" dirty="0" err="1"/>
              <a:t>alle</a:t>
            </a:r>
            <a:r>
              <a:rPr lang="en-GB" sz="2800" b="0" dirty="0"/>
              <a:t> sorter </a:t>
            </a:r>
            <a:r>
              <a:rPr lang="en-GB" sz="2800" b="0" dirty="0" err="1"/>
              <a:t>af</a:t>
            </a:r>
            <a:r>
              <a:rPr lang="en-GB" sz="2800" b="0" dirty="0"/>
              <a:t> </a:t>
            </a:r>
            <a:r>
              <a:rPr lang="en-GB" sz="2800" b="0" dirty="0" err="1"/>
              <a:t>eg</a:t>
            </a:r>
            <a:r>
              <a:rPr lang="en-GB" sz="2800" b="0" dirty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dirty="0" err="1"/>
              <a:t>Processionerer</a:t>
            </a:r>
            <a:r>
              <a:rPr lang="en-GB" sz="2800" b="0" dirty="0"/>
              <a:t>, op </a:t>
            </a:r>
            <a:r>
              <a:rPr lang="en-GB" sz="2800" b="0" dirty="0" err="1"/>
              <a:t>til</a:t>
            </a:r>
            <a:r>
              <a:rPr lang="en-GB" sz="2800" b="0" dirty="0"/>
              <a:t> 100.000 </a:t>
            </a:r>
            <a:r>
              <a:rPr lang="en-GB" sz="2800" b="0" dirty="0" err="1"/>
              <a:t>individer</a:t>
            </a:r>
            <a:r>
              <a:rPr lang="en-GB" sz="2800" b="0" dirty="0"/>
              <a:t> </a:t>
            </a:r>
            <a:r>
              <a:rPr lang="en-GB" sz="2800" b="0" dirty="0" err="1"/>
              <a:t>i</a:t>
            </a:r>
            <a:r>
              <a:rPr lang="en-GB" sz="2800" b="0" dirty="0"/>
              <a:t> </a:t>
            </a:r>
            <a:r>
              <a:rPr lang="en-GB" sz="2800" b="0" dirty="0" err="1"/>
              <a:t>en</a:t>
            </a:r>
            <a:r>
              <a:rPr lang="en-GB" sz="2800" b="0" dirty="0"/>
              <a:t> procession.</a:t>
            </a:r>
          </a:p>
          <a:p>
            <a:pPr algn="l"/>
            <a:endParaRPr lang="en-GB" sz="2800" dirty="0"/>
          </a:p>
          <a:p>
            <a:pPr algn="l"/>
            <a:endParaRPr lang="en-GB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algn="l"/>
            <a:endParaRPr lang="en-GB" sz="28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Larvestadie</a:t>
            </a:r>
            <a:r>
              <a:rPr lang="en-GB" sz="3600" b="1" dirty="0"/>
              <a:t>: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113" y="490174"/>
            <a:ext cx="5614993" cy="4198784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39" y="4136090"/>
            <a:ext cx="4886842" cy="2640283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118839" y="5599059"/>
            <a:ext cx="4678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chemeClr val="bg1"/>
                </a:solidFill>
              </a:rPr>
              <a:t>Kan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ved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fødemangel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ses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på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avnbøg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0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588965" y="1628776"/>
            <a:ext cx="5599184" cy="105062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Overvintrer</a:t>
            </a:r>
            <a:r>
              <a:rPr lang="en-GB" sz="2800" dirty="0"/>
              <a:t> </a:t>
            </a:r>
            <a:r>
              <a:rPr lang="en-GB" sz="2800" dirty="0" err="1"/>
              <a:t>som</a:t>
            </a:r>
            <a:r>
              <a:rPr lang="en-GB" sz="2800" dirty="0"/>
              <a:t> embryo/</a:t>
            </a:r>
            <a:r>
              <a:rPr lang="en-GB" sz="2800" dirty="0" err="1"/>
              <a:t>larve</a:t>
            </a:r>
            <a:r>
              <a:rPr lang="en-GB" sz="2800" dirty="0"/>
              <a:t> I </a:t>
            </a:r>
            <a:r>
              <a:rPr lang="en-GB" sz="2800" dirty="0" err="1"/>
              <a:t>æg-spejlet</a:t>
            </a:r>
            <a:r>
              <a:rPr lang="en-GB" sz="2800" dirty="0"/>
              <a:t>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1. </a:t>
            </a:r>
            <a:r>
              <a:rPr lang="en-GB" sz="3600" b="1" dirty="0" err="1"/>
              <a:t>Larvestadie</a:t>
            </a:r>
            <a:r>
              <a:rPr lang="en-GB" sz="3600" b="1" dirty="0"/>
              <a:t> (September - marts):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4" y="3432876"/>
            <a:ext cx="5681782" cy="299982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15" y="1870329"/>
            <a:ext cx="5108489" cy="32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588964" y="1484313"/>
            <a:ext cx="7002682" cy="296449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2 – 3 mm </a:t>
            </a:r>
            <a:r>
              <a:rPr lang="en-GB" sz="2800" dirty="0" err="1"/>
              <a:t>lange</a:t>
            </a:r>
            <a:r>
              <a:rPr lang="en-GB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Rødbrune</a:t>
            </a:r>
            <a:r>
              <a:rPr lang="en-GB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Let </a:t>
            </a:r>
            <a:r>
              <a:rPr lang="en-GB" sz="2800" dirty="0" err="1"/>
              <a:t>behårede</a:t>
            </a:r>
            <a:r>
              <a:rPr lang="en-GB" sz="2800" dirty="0"/>
              <a:t> – </a:t>
            </a:r>
            <a:r>
              <a:rPr lang="en-GB" sz="2800" dirty="0" err="1"/>
              <a:t>har</a:t>
            </a:r>
            <a:r>
              <a:rPr lang="en-GB" sz="2800" dirty="0"/>
              <a:t> </a:t>
            </a:r>
            <a:r>
              <a:rPr lang="en-GB" sz="2800" dirty="0" err="1"/>
              <a:t>endnu</a:t>
            </a:r>
            <a:r>
              <a:rPr lang="en-GB" sz="2800" dirty="0"/>
              <a:t> </a:t>
            </a:r>
            <a:r>
              <a:rPr lang="en-GB" sz="2800" dirty="0" err="1"/>
              <a:t>ikke</a:t>
            </a:r>
            <a:r>
              <a:rPr lang="en-GB" sz="2800" dirty="0"/>
              <a:t> </a:t>
            </a:r>
            <a:r>
              <a:rPr lang="en-GB" sz="2800" dirty="0" err="1"/>
              <a:t>udviklet</a:t>
            </a:r>
            <a:r>
              <a:rPr lang="en-GB" sz="2800" dirty="0"/>
              <a:t> </a:t>
            </a:r>
            <a:r>
              <a:rPr lang="en-GB" sz="2800" dirty="0" err="1"/>
              <a:t>brændhår</a:t>
            </a:r>
            <a:r>
              <a:rPr lang="en-GB" sz="2800" dirty="0"/>
              <a:t>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Lever </a:t>
            </a:r>
            <a:r>
              <a:rPr lang="en-GB" sz="2800" dirty="0" err="1"/>
              <a:t>af</a:t>
            </a:r>
            <a:r>
              <a:rPr lang="en-GB" sz="2800" dirty="0"/>
              <a:t> </a:t>
            </a:r>
            <a:r>
              <a:rPr lang="en-GB" sz="2800" dirty="0" err="1"/>
              <a:t>friske</a:t>
            </a:r>
            <a:r>
              <a:rPr lang="en-GB" sz="2800" dirty="0"/>
              <a:t> </a:t>
            </a:r>
            <a:r>
              <a:rPr lang="en-GB" sz="2800" dirty="0" err="1"/>
              <a:t>egeskud</a:t>
            </a:r>
            <a:r>
              <a:rPr lang="en-GB" sz="2800" dirty="0"/>
              <a:t>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2. </a:t>
            </a:r>
            <a:r>
              <a:rPr lang="en-GB" sz="3600" b="1" dirty="0" err="1"/>
              <a:t>Larvestadie</a:t>
            </a:r>
            <a:r>
              <a:rPr lang="en-GB" sz="3600" b="1" dirty="0"/>
              <a:t> (marts-</a:t>
            </a:r>
            <a:r>
              <a:rPr lang="en-GB" sz="3600" b="1" dirty="0" err="1"/>
              <a:t>maj</a:t>
            </a:r>
            <a:r>
              <a:rPr lang="en-GB" sz="3600" b="1" dirty="0"/>
              <a:t>):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82" y="537504"/>
            <a:ext cx="3501434" cy="3911299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68" y="4448803"/>
            <a:ext cx="4690729" cy="23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18</a:t>
            </a:fld>
            <a:endParaRPr lang="en-GB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37" y="1484313"/>
            <a:ext cx="6064228" cy="3414177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3. – 6. </a:t>
            </a:r>
            <a:r>
              <a:rPr lang="en-GB" sz="3600" b="1" dirty="0" err="1"/>
              <a:t>larvestadie</a:t>
            </a:r>
            <a:r>
              <a:rPr lang="en-GB" sz="3600" b="1" dirty="0"/>
              <a:t> (</a:t>
            </a:r>
            <a:r>
              <a:rPr lang="en-GB" sz="3600" b="1" dirty="0" err="1"/>
              <a:t>april-juni</a:t>
            </a:r>
            <a:r>
              <a:rPr lang="en-GB" sz="3600" b="1" dirty="0"/>
              <a:t>):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383299" y="4588085"/>
            <a:ext cx="5283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</a:rPr>
              <a:t>Udvikler</a:t>
            </a:r>
            <a:r>
              <a:rPr lang="en-GB" sz="2800" dirty="0">
                <a:solidFill>
                  <a:schemeClr val="bg1"/>
                </a:solidFill>
              </a:rPr>
              <a:t> her </a:t>
            </a:r>
            <a:r>
              <a:rPr lang="en-GB" sz="2800" dirty="0" err="1">
                <a:solidFill>
                  <a:schemeClr val="bg1"/>
                </a:solidFill>
              </a:rPr>
              <a:t>brændhår</a:t>
            </a:r>
            <a:r>
              <a:rPr lang="en-GB" sz="2800" dirty="0">
                <a:solidFill>
                  <a:schemeClr val="bg1"/>
                </a:solidFill>
              </a:rPr>
              <a:t>, op </a:t>
            </a:r>
            <a:r>
              <a:rPr lang="en-GB" sz="2800" dirty="0" err="1">
                <a:solidFill>
                  <a:schemeClr val="bg1"/>
                </a:solidFill>
              </a:rPr>
              <a:t>til</a:t>
            </a:r>
            <a:r>
              <a:rPr lang="en-GB" sz="2800" dirty="0">
                <a:solidFill>
                  <a:schemeClr val="bg1"/>
                </a:solidFill>
              </a:rPr>
              <a:t> 600.000 pr. </a:t>
            </a:r>
            <a:r>
              <a:rPr lang="en-GB" sz="2800" dirty="0" err="1">
                <a:solidFill>
                  <a:schemeClr val="bg1"/>
                </a:solidFill>
              </a:rPr>
              <a:t>individ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gennem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perioden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476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19</a:t>
            </a:fld>
            <a:endParaRPr lang="en-GB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744" y="512069"/>
            <a:ext cx="6927414" cy="617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1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437" y="2422834"/>
            <a:ext cx="6133013" cy="3731914"/>
          </a:xfrm>
          <a:prstGeom prst="rect">
            <a:avLst/>
          </a:prstGeom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588962" y="620713"/>
            <a:ext cx="10423525" cy="865187"/>
          </a:xfrm>
        </p:spPr>
        <p:txBody>
          <a:bodyPr/>
          <a:lstStyle/>
          <a:p>
            <a:r>
              <a:rPr lang="en-GB" sz="3600" b="1" dirty="0" err="1">
                <a:solidFill>
                  <a:schemeClr val="bg1"/>
                </a:solidFill>
              </a:rPr>
              <a:t>Forhistorien</a:t>
            </a:r>
            <a:r>
              <a:rPr lang="en-GB" sz="36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645346" y="6239808"/>
            <a:ext cx="408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err="1">
                <a:solidFill>
                  <a:schemeClr val="bg1"/>
                </a:solidFill>
              </a:rPr>
              <a:t>Ceiba</a:t>
            </a:r>
            <a:r>
              <a:rPr lang="en-GB" sz="2400" b="1" i="1" dirty="0">
                <a:solidFill>
                  <a:schemeClr val="bg1"/>
                </a:solidFill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</a:rPr>
              <a:t>Speciosa</a:t>
            </a:r>
            <a:r>
              <a:rPr lang="en-GB" sz="2400" b="1" i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- </a:t>
            </a:r>
            <a:r>
              <a:rPr lang="en-GB" sz="2400" b="1" dirty="0" err="1">
                <a:solidFill>
                  <a:schemeClr val="bg1"/>
                </a:solidFill>
              </a:rPr>
              <a:t>Kapoktræ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861236" y="2402958"/>
            <a:ext cx="39127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</a:rPr>
              <a:t>Tak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til</a:t>
            </a:r>
            <a:r>
              <a:rPr lang="en-GB" sz="2800" b="1" dirty="0">
                <a:solidFill>
                  <a:schemeClr val="bg1"/>
                </a:solidFill>
              </a:rPr>
              <a:t>: </a:t>
            </a:r>
          </a:p>
          <a:p>
            <a:r>
              <a:rPr lang="en-GB" sz="2800" b="1" dirty="0" err="1">
                <a:solidFill>
                  <a:schemeClr val="bg1"/>
                </a:solidFill>
              </a:rPr>
              <a:t>Arboristerne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dirty="0">
                <a:solidFill>
                  <a:schemeClr val="bg1"/>
                </a:solidFill>
              </a:rPr>
              <a:t>- </a:t>
            </a:r>
            <a:r>
              <a:rPr lang="en-GB" sz="2800" b="1" dirty="0" err="1">
                <a:solidFill>
                  <a:schemeClr val="bg1"/>
                </a:solidFill>
              </a:rPr>
              <a:t>Peder</a:t>
            </a:r>
            <a:r>
              <a:rPr lang="en-GB" sz="2800" b="1" dirty="0">
                <a:solidFill>
                  <a:schemeClr val="bg1"/>
                </a:solidFill>
              </a:rPr>
              <a:t> Dich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- Sebastian Hopwood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- Morten Jacobsen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12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20</a:t>
            </a:fld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467833" y="1628776"/>
            <a:ext cx="11133618" cy="1167588"/>
          </a:xfrm>
        </p:spPr>
        <p:txBody>
          <a:bodyPr/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GB" sz="2800" dirty="0" err="1"/>
              <a:t>Er</a:t>
            </a:r>
            <a:r>
              <a:rPr lang="en-GB" sz="2800" dirty="0"/>
              <a:t> </a:t>
            </a:r>
            <a:r>
              <a:rPr lang="en-GB" sz="2800" dirty="0" err="1"/>
              <a:t>hule</a:t>
            </a:r>
            <a:r>
              <a:rPr lang="en-GB" sz="2800" dirty="0"/>
              <a:t>, </a:t>
            </a:r>
            <a:r>
              <a:rPr lang="en-GB" sz="2800" dirty="0" err="1"/>
              <a:t>glasagtige</a:t>
            </a:r>
            <a:r>
              <a:rPr lang="en-GB" sz="2800" dirty="0"/>
              <a:t> </a:t>
            </a:r>
            <a:r>
              <a:rPr lang="en-GB" sz="2800" dirty="0" err="1"/>
              <a:t>og</a:t>
            </a:r>
            <a:r>
              <a:rPr lang="en-GB" sz="2800" dirty="0"/>
              <a:t> </a:t>
            </a:r>
            <a:r>
              <a:rPr lang="en-GB" sz="2800" dirty="0" err="1"/>
              <a:t>sidder</a:t>
            </a:r>
            <a:r>
              <a:rPr lang="en-GB" sz="2800" dirty="0"/>
              <a:t> </a:t>
            </a:r>
            <a:r>
              <a:rPr lang="en-GB" sz="2800" dirty="0" err="1"/>
              <a:t>meget</a:t>
            </a:r>
            <a:r>
              <a:rPr lang="en-GB" sz="2800" dirty="0"/>
              <a:t> </a:t>
            </a:r>
            <a:r>
              <a:rPr lang="en-GB" sz="2800" dirty="0" err="1"/>
              <a:t>løse</a:t>
            </a:r>
            <a:r>
              <a:rPr lang="en-GB" sz="2800" dirty="0"/>
              <a:t>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GB" sz="2800" dirty="0" err="1"/>
              <a:t>Indholder</a:t>
            </a:r>
            <a:r>
              <a:rPr lang="en-GB" sz="2800" dirty="0"/>
              <a:t> </a:t>
            </a:r>
            <a:r>
              <a:rPr lang="en-GB" sz="2800" dirty="0" err="1"/>
              <a:t>proteinet</a:t>
            </a:r>
            <a:r>
              <a:rPr lang="en-GB" sz="2800" dirty="0"/>
              <a:t> </a:t>
            </a:r>
            <a:r>
              <a:rPr lang="en-GB" sz="2800" dirty="0" err="1"/>
              <a:t>Thaumetopoein</a:t>
            </a:r>
            <a:r>
              <a:rPr lang="en-GB" sz="2800" dirty="0"/>
              <a:t>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Brændhårenes</a:t>
            </a:r>
            <a:r>
              <a:rPr lang="en-GB" sz="3600" b="1" dirty="0"/>
              <a:t> </a:t>
            </a:r>
            <a:r>
              <a:rPr lang="en-GB" sz="3600" b="1" dirty="0" err="1"/>
              <a:t>egenskaber</a:t>
            </a:r>
            <a:r>
              <a:rPr lang="en-GB" sz="3600" b="1" dirty="0"/>
              <a:t>: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248" y="620714"/>
            <a:ext cx="3828620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1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467833" y="1628775"/>
            <a:ext cx="8910083" cy="5112267"/>
          </a:xfrm>
        </p:spPr>
        <p:txBody>
          <a:bodyPr/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GB" sz="2800" dirty="0" err="1"/>
              <a:t>Stærkt</a:t>
            </a:r>
            <a:r>
              <a:rPr lang="en-GB" sz="2800" dirty="0"/>
              <a:t> </a:t>
            </a:r>
            <a:r>
              <a:rPr lang="en-GB" sz="2800" dirty="0" err="1"/>
              <a:t>allergifremkaldende</a:t>
            </a:r>
            <a:r>
              <a:rPr lang="en-GB" sz="2800" dirty="0"/>
              <a:t> </a:t>
            </a:r>
            <a:r>
              <a:rPr lang="en-GB" sz="2800" dirty="0" err="1"/>
              <a:t>hos</a:t>
            </a:r>
            <a:r>
              <a:rPr lang="en-GB" sz="2800" dirty="0"/>
              <a:t> </a:t>
            </a:r>
            <a:r>
              <a:rPr lang="en-GB" sz="2800" dirty="0" err="1"/>
              <a:t>mennesker</a:t>
            </a:r>
            <a:r>
              <a:rPr lang="en-GB" sz="2800" dirty="0"/>
              <a:t> </a:t>
            </a:r>
            <a:r>
              <a:rPr lang="en-GB" sz="2800" dirty="0" err="1"/>
              <a:t>og</a:t>
            </a:r>
            <a:r>
              <a:rPr lang="en-GB" sz="2800" dirty="0"/>
              <a:t> </a:t>
            </a:r>
            <a:r>
              <a:rPr lang="en-GB" sz="2800" dirty="0" err="1"/>
              <a:t>dyr</a:t>
            </a:r>
            <a:endParaRPr lang="en-GB" sz="2800" dirty="0"/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GB" sz="2800" dirty="0" err="1"/>
              <a:t>Fremkalder</a:t>
            </a:r>
            <a:r>
              <a:rPr lang="en-GB" sz="2800" dirty="0"/>
              <a:t> </a:t>
            </a:r>
            <a:r>
              <a:rPr lang="en-GB" sz="2800" dirty="0" err="1"/>
              <a:t>symptomer</a:t>
            </a:r>
            <a:r>
              <a:rPr lang="en-GB" sz="2800" dirty="0"/>
              <a:t> </a:t>
            </a:r>
            <a:r>
              <a:rPr lang="en-GB" sz="2800" dirty="0" err="1"/>
              <a:t>strækkende</a:t>
            </a:r>
            <a:r>
              <a:rPr lang="en-GB" sz="2800" dirty="0"/>
              <a:t> </a:t>
            </a:r>
            <a:r>
              <a:rPr lang="en-GB" sz="2800" dirty="0" err="1"/>
              <a:t>fra</a:t>
            </a:r>
            <a:r>
              <a:rPr lang="en-GB" sz="2800" dirty="0"/>
              <a:t>:</a:t>
            </a:r>
          </a:p>
          <a:p>
            <a:pPr marL="1176338" lvl="5" indent="-457200"/>
            <a:r>
              <a:rPr lang="en-GB" sz="2800" dirty="0">
                <a:solidFill>
                  <a:schemeClr val="bg1"/>
                </a:solidFill>
              </a:rPr>
              <a:t>Let </a:t>
            </a:r>
            <a:r>
              <a:rPr lang="en-GB" sz="2800" dirty="0" err="1">
                <a:solidFill>
                  <a:schemeClr val="bg1"/>
                </a:solidFill>
              </a:rPr>
              <a:t>kløe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  <a:p>
            <a:pPr marL="1176338" lvl="5" indent="-457200"/>
            <a:r>
              <a:rPr lang="en-GB" sz="2800" dirty="0" err="1">
                <a:solidFill>
                  <a:schemeClr val="bg1"/>
                </a:solidFill>
              </a:rPr>
              <a:t>Udslæt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  <a:p>
            <a:pPr marL="1176338" lvl="5" indent="-457200"/>
            <a:r>
              <a:rPr lang="en-GB" sz="2800" dirty="0" err="1">
                <a:solidFill>
                  <a:schemeClr val="bg1"/>
                </a:solidFill>
              </a:rPr>
              <a:t>Kraftigt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udslæt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  <a:p>
            <a:pPr marL="1176338" lvl="5" indent="-457200"/>
            <a:r>
              <a:rPr lang="en-GB" sz="2800" dirty="0" err="1">
                <a:solidFill>
                  <a:schemeClr val="bg1"/>
                </a:solidFill>
              </a:rPr>
              <a:t>Kronisk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eksem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  <a:p>
            <a:pPr marL="1176338" lvl="5" indent="-457200"/>
            <a:r>
              <a:rPr lang="en-GB" sz="2800" dirty="0" err="1">
                <a:solidFill>
                  <a:schemeClr val="bg1"/>
                </a:solidFill>
              </a:rPr>
              <a:t>Anafylaktisk</a:t>
            </a:r>
            <a:r>
              <a:rPr lang="en-GB" sz="2800" dirty="0">
                <a:solidFill>
                  <a:schemeClr val="bg1"/>
                </a:solidFill>
              </a:rPr>
              <a:t> shock.</a:t>
            </a:r>
          </a:p>
          <a:p>
            <a:pPr marL="1176338" lvl="5" indent="-457200"/>
            <a:r>
              <a:rPr lang="en-GB" sz="2800" dirty="0" err="1">
                <a:solidFill>
                  <a:schemeClr val="bg1"/>
                </a:solidFill>
              </a:rPr>
              <a:t>Vævsnekrose</a:t>
            </a:r>
            <a:r>
              <a:rPr lang="en-GB" sz="2800" dirty="0">
                <a:solidFill>
                  <a:schemeClr val="bg1"/>
                </a:solidFill>
              </a:rPr>
              <a:t> – </a:t>
            </a:r>
            <a:r>
              <a:rPr lang="en-GB" sz="2800" dirty="0" err="1">
                <a:solidFill>
                  <a:schemeClr val="bg1"/>
                </a:solidFill>
              </a:rPr>
              <a:t>især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hos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dyr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  <a:p>
            <a:pPr marL="1176338" lvl="5" indent="-457200"/>
            <a:r>
              <a:rPr lang="en-GB" sz="2800" dirty="0">
                <a:solidFill>
                  <a:schemeClr val="bg1"/>
                </a:solidFill>
              </a:rPr>
              <a:t>“</a:t>
            </a:r>
            <a:r>
              <a:rPr lang="en-GB" sz="2800" dirty="0" err="1">
                <a:solidFill>
                  <a:schemeClr val="bg1"/>
                </a:solidFill>
              </a:rPr>
              <a:t>Åbner</a:t>
            </a:r>
            <a:r>
              <a:rPr lang="en-GB" sz="2800" dirty="0">
                <a:solidFill>
                  <a:schemeClr val="bg1"/>
                </a:solidFill>
              </a:rPr>
              <a:t>” sig </a:t>
            </a:r>
            <a:r>
              <a:rPr lang="en-GB" sz="2800" dirty="0" err="1">
                <a:solidFill>
                  <a:schemeClr val="bg1"/>
                </a:solidFill>
              </a:rPr>
              <a:t>ved</a:t>
            </a:r>
            <a:r>
              <a:rPr lang="en-GB" sz="2800" dirty="0">
                <a:solidFill>
                  <a:schemeClr val="bg1"/>
                </a:solidFill>
              </a:rPr>
              <a:t> 60,2</a:t>
            </a:r>
            <a:r>
              <a:rPr lang="en-GB" sz="2800" baseline="30000" dirty="0">
                <a:solidFill>
                  <a:schemeClr val="bg1"/>
                </a:solidFill>
              </a:rPr>
              <a:t>0.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Thaumetopoein</a:t>
            </a:r>
            <a:r>
              <a:rPr lang="en-GB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1798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22</a:t>
            </a:fld>
            <a:endParaRPr lang="en-GB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7" y="729693"/>
            <a:ext cx="5150255" cy="312992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835" y="2062716"/>
            <a:ext cx="6012939" cy="455073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59" y="4338083"/>
            <a:ext cx="3003592" cy="226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2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23</a:t>
            </a:fld>
            <a:endParaRPr lang="en-GB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4" y="639171"/>
            <a:ext cx="5019967" cy="305032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85" y="639171"/>
            <a:ext cx="4722601" cy="57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24</a:t>
            </a:fld>
            <a:endParaRPr lang="en-GB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5"/>
          </p:nvPr>
        </p:nvSpPr>
        <p:spPr>
          <a:xfrm>
            <a:off x="588964" y="648587"/>
            <a:ext cx="11012486" cy="5782306"/>
          </a:xfrm>
        </p:spPr>
        <p:txBody>
          <a:bodyPr/>
          <a:lstStyle/>
          <a:p>
            <a:pPr algn="l"/>
            <a:r>
              <a:rPr lang="en-GB" sz="2800" dirty="0"/>
              <a:t>Danner </a:t>
            </a:r>
            <a:r>
              <a:rPr lang="en-GB" sz="2800" dirty="0" err="1"/>
              <a:t>reder</a:t>
            </a:r>
            <a:r>
              <a:rPr lang="en-GB" sz="2800" dirty="0"/>
              <a:t>, </a:t>
            </a:r>
            <a:r>
              <a:rPr lang="en-GB" sz="2800" dirty="0" err="1"/>
              <a:t>hvor</a:t>
            </a:r>
            <a:r>
              <a:rPr lang="en-GB" sz="2800" dirty="0"/>
              <a:t> </a:t>
            </a:r>
            <a:r>
              <a:rPr lang="en-GB" sz="2800" dirty="0" err="1"/>
              <a:t>larverne</a:t>
            </a:r>
            <a:r>
              <a:rPr lang="en-GB" sz="2800" dirty="0"/>
              <a:t> </a:t>
            </a:r>
            <a:r>
              <a:rPr lang="en-GB" sz="2800" dirty="0" err="1"/>
              <a:t>opholder</a:t>
            </a:r>
            <a:r>
              <a:rPr lang="en-GB" sz="2800" dirty="0"/>
              <a:t> sig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dagtimerne</a:t>
            </a:r>
            <a:r>
              <a:rPr lang="en-GB" sz="2800" dirty="0"/>
              <a:t>.</a:t>
            </a:r>
          </a:p>
          <a:p>
            <a:pPr algn="l"/>
            <a:r>
              <a:rPr lang="en-GB" sz="2800" dirty="0" err="1"/>
              <a:t>Rederne</a:t>
            </a:r>
            <a:r>
              <a:rPr lang="en-GB" sz="2800" dirty="0"/>
              <a:t> </a:t>
            </a:r>
            <a:r>
              <a:rPr lang="en-GB" sz="2800" dirty="0" err="1"/>
              <a:t>er</a:t>
            </a:r>
            <a:r>
              <a:rPr lang="en-GB" sz="2800" dirty="0"/>
              <a:t>:</a:t>
            </a:r>
          </a:p>
          <a:p>
            <a:pPr marL="457200" indent="-457200" algn="l">
              <a:buFontTx/>
              <a:buChar char="-"/>
            </a:pPr>
            <a:r>
              <a:rPr lang="en-GB" sz="2800" b="0" dirty="0" err="1"/>
              <a:t>ovale</a:t>
            </a:r>
            <a:r>
              <a:rPr lang="en-GB" sz="2800" b="0" dirty="0"/>
              <a:t> </a:t>
            </a:r>
            <a:r>
              <a:rPr lang="en-GB" sz="2800" b="0" dirty="0" err="1"/>
              <a:t>eller</a:t>
            </a:r>
            <a:r>
              <a:rPr lang="en-GB" sz="2800" b="0" dirty="0"/>
              <a:t> </a:t>
            </a:r>
            <a:r>
              <a:rPr lang="en-GB" sz="2800" b="0" dirty="0" err="1"/>
              <a:t>dråbeformede</a:t>
            </a:r>
            <a:r>
              <a:rPr lang="en-GB" sz="2800" b="0" dirty="0"/>
              <a:t>.</a:t>
            </a:r>
          </a:p>
          <a:p>
            <a:pPr marL="457200" indent="-457200" algn="l">
              <a:buFontTx/>
              <a:buChar char="-"/>
            </a:pPr>
            <a:r>
              <a:rPr lang="en-GB" sz="2800" b="0" dirty="0"/>
              <a:t>i </a:t>
            </a:r>
            <a:r>
              <a:rPr lang="en-GB" sz="2800" b="0" dirty="0" err="1"/>
              <a:t>nederste</a:t>
            </a:r>
            <a:r>
              <a:rPr lang="en-GB" sz="2800" b="0" dirty="0"/>
              <a:t> del </a:t>
            </a:r>
            <a:r>
              <a:rPr lang="en-GB" sz="2800" b="0" dirty="0" err="1"/>
              <a:t>af</a:t>
            </a:r>
            <a:r>
              <a:rPr lang="en-GB" sz="2800" b="0" dirty="0"/>
              <a:t> </a:t>
            </a:r>
            <a:r>
              <a:rPr lang="en-GB" sz="2800" b="0" dirty="0" err="1"/>
              <a:t>kronetaget</a:t>
            </a:r>
            <a:r>
              <a:rPr lang="en-GB" sz="2800" b="0" dirty="0"/>
              <a:t>.</a:t>
            </a:r>
          </a:p>
          <a:p>
            <a:pPr marL="457200" indent="-457200" algn="l">
              <a:buFontTx/>
              <a:buChar char="-"/>
            </a:pPr>
            <a:r>
              <a:rPr lang="en-GB" sz="2800" b="0" dirty="0" err="1"/>
              <a:t>direkte</a:t>
            </a:r>
            <a:r>
              <a:rPr lang="en-GB" sz="2800" b="0" dirty="0"/>
              <a:t> </a:t>
            </a:r>
            <a:r>
              <a:rPr lang="en-GB" sz="2800" b="0" dirty="0" err="1"/>
              <a:t>på</a:t>
            </a:r>
            <a:r>
              <a:rPr lang="en-GB" sz="2800" b="0" dirty="0"/>
              <a:t> </a:t>
            </a:r>
            <a:r>
              <a:rPr lang="en-GB" sz="2800" b="0" dirty="0" err="1"/>
              <a:t>stammen</a:t>
            </a:r>
            <a:r>
              <a:rPr lang="en-GB" sz="2800" b="0" dirty="0"/>
              <a:t>.</a:t>
            </a:r>
          </a:p>
          <a:p>
            <a:pPr marL="457200" indent="-457200" algn="l">
              <a:buFontTx/>
              <a:buChar char="-"/>
            </a:pPr>
            <a:endParaRPr lang="en-GB" sz="28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443" y="3068776"/>
            <a:ext cx="5698738" cy="36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25</a:t>
            </a:fld>
            <a:endParaRPr lang="en-GB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301" y="2041451"/>
            <a:ext cx="6046735" cy="449757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6" y="584790"/>
            <a:ext cx="4726616" cy="59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11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435934" y="650580"/>
            <a:ext cx="11165516" cy="593429"/>
          </a:xfrm>
        </p:spPr>
        <p:txBody>
          <a:bodyPr/>
          <a:lstStyle/>
          <a:p>
            <a:r>
              <a:rPr lang="en-GB" b="1" dirty="0" err="1"/>
              <a:t>Processionering</a:t>
            </a:r>
            <a:r>
              <a:rPr lang="en-GB" b="1" dirty="0"/>
              <a:t>: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4" y="1388072"/>
            <a:ext cx="4638210" cy="533170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21" y="1388071"/>
            <a:ext cx="5946280" cy="39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77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27</a:t>
            </a:fld>
            <a:endParaRPr lang="en-GB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28" y="617383"/>
            <a:ext cx="5425910" cy="360304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56" y="531628"/>
            <a:ext cx="5477894" cy="59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1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28</a:t>
            </a:fld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Puppedannelse</a:t>
            </a:r>
            <a:r>
              <a:rPr lang="en-GB" sz="3600" b="1" dirty="0"/>
              <a:t> (</a:t>
            </a:r>
            <a:r>
              <a:rPr lang="en-GB" sz="3600" b="1" dirty="0" err="1"/>
              <a:t>Juli</a:t>
            </a:r>
            <a:r>
              <a:rPr lang="en-GB" sz="3600" b="1" dirty="0"/>
              <a:t> – august):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4" y="1394314"/>
            <a:ext cx="5367632" cy="429410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42" y="2723594"/>
            <a:ext cx="5207855" cy="387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29</a:t>
            </a:fld>
            <a:endParaRPr lang="en-GB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65" y="734147"/>
            <a:ext cx="3193536" cy="529525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7" y="2371060"/>
            <a:ext cx="7841197" cy="4199527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4104167" y="946298"/>
            <a:ext cx="7841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</a:rPr>
              <a:t>Forladte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reder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kan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være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aktive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i</a:t>
            </a:r>
            <a:r>
              <a:rPr lang="en-GB" sz="2800" b="1" dirty="0">
                <a:solidFill>
                  <a:schemeClr val="bg1"/>
                </a:solidFill>
              </a:rPr>
              <a:t> op </a:t>
            </a:r>
            <a:r>
              <a:rPr lang="en-GB" sz="2800" b="1" dirty="0" err="1">
                <a:solidFill>
                  <a:schemeClr val="bg1"/>
                </a:solidFill>
              </a:rPr>
              <a:t>til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otte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år</a:t>
            </a:r>
            <a:r>
              <a:rPr lang="en-GB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854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/>
          <p:cNvSpPr txBox="1"/>
          <p:nvPr/>
        </p:nvSpPr>
        <p:spPr>
          <a:xfrm>
            <a:off x="590274" y="468946"/>
            <a:ext cx="103724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Navn</a:t>
            </a:r>
            <a:r>
              <a:rPr lang="en-GB" sz="3600" b="1" dirty="0">
                <a:solidFill>
                  <a:schemeClr val="bg1"/>
                </a:solidFill>
              </a:rPr>
              <a:t>: 		</a:t>
            </a:r>
            <a:r>
              <a:rPr lang="da-DK" sz="3600" b="1" dirty="0" err="1">
                <a:solidFill>
                  <a:schemeClr val="bg1"/>
                </a:solidFill>
              </a:rPr>
              <a:t>Thaumetopoea</a:t>
            </a:r>
            <a:r>
              <a:rPr lang="da-DK" sz="3600" b="1" dirty="0">
                <a:solidFill>
                  <a:schemeClr val="bg1"/>
                </a:solidFill>
              </a:rPr>
              <a:t> </a:t>
            </a:r>
            <a:r>
              <a:rPr lang="da-DK" sz="3600" b="1" dirty="0" err="1">
                <a:solidFill>
                  <a:schemeClr val="bg1"/>
                </a:solidFill>
              </a:rPr>
              <a:t>processionea</a:t>
            </a:r>
            <a:endParaRPr lang="da-DK" sz="3600" b="1" dirty="0">
              <a:solidFill>
                <a:schemeClr val="bg1"/>
              </a:solidFill>
            </a:endParaRPr>
          </a:p>
          <a:p>
            <a:endParaRPr lang="da-DK" sz="3600" b="1" dirty="0">
              <a:solidFill>
                <a:schemeClr val="bg1"/>
              </a:solidFill>
            </a:endParaRPr>
          </a:p>
          <a:p>
            <a:endParaRPr lang="da-DK" b="1" dirty="0">
              <a:solidFill>
                <a:schemeClr val="bg1"/>
              </a:solidFill>
            </a:endParaRPr>
          </a:p>
          <a:p>
            <a:r>
              <a:rPr lang="da-DK" b="1" dirty="0">
                <a:solidFill>
                  <a:schemeClr val="bg1"/>
                </a:solidFill>
              </a:rPr>
              <a:t>			</a:t>
            </a:r>
            <a:r>
              <a:rPr lang="da-DK" sz="2800" b="1" dirty="0">
                <a:solidFill>
                  <a:schemeClr val="bg1"/>
                </a:solidFill>
              </a:rPr>
              <a:t>Egeprocessionsspinder (EPS).</a:t>
            </a:r>
          </a:p>
          <a:p>
            <a:endParaRPr lang="da-DK" b="1" dirty="0">
              <a:solidFill>
                <a:schemeClr val="bg1"/>
              </a:solidFill>
            </a:endParaRPr>
          </a:p>
          <a:p>
            <a:r>
              <a:rPr lang="da-DK" b="1" dirty="0">
                <a:solidFill>
                  <a:schemeClr val="bg1"/>
                </a:solidFill>
              </a:rPr>
              <a:t>			</a:t>
            </a:r>
            <a:r>
              <a:rPr lang="da-DK" sz="2800" b="1" dirty="0" err="1">
                <a:solidFill>
                  <a:schemeClr val="bg1"/>
                </a:solidFill>
              </a:rPr>
              <a:t>Eichenprozessionspinner</a:t>
            </a:r>
            <a:r>
              <a:rPr lang="da-DK" sz="2800" b="1" dirty="0">
                <a:solidFill>
                  <a:schemeClr val="bg1"/>
                </a:solidFill>
              </a:rPr>
              <a:t> (EPS).</a:t>
            </a:r>
          </a:p>
          <a:p>
            <a:endParaRPr lang="da-DK" b="1" dirty="0">
              <a:solidFill>
                <a:schemeClr val="bg1"/>
              </a:solidFill>
            </a:endParaRPr>
          </a:p>
          <a:p>
            <a:r>
              <a:rPr lang="da-DK" b="1" dirty="0">
                <a:solidFill>
                  <a:schemeClr val="bg1"/>
                </a:solidFill>
              </a:rPr>
              <a:t>			</a:t>
            </a:r>
            <a:r>
              <a:rPr lang="da-DK" sz="2800" b="1" dirty="0" err="1">
                <a:solidFill>
                  <a:schemeClr val="bg1"/>
                </a:solidFill>
              </a:rPr>
              <a:t>Oak</a:t>
            </a:r>
            <a:r>
              <a:rPr lang="da-DK" sz="2800" b="1" dirty="0">
                <a:solidFill>
                  <a:schemeClr val="bg1"/>
                </a:solidFill>
              </a:rPr>
              <a:t> </a:t>
            </a:r>
            <a:r>
              <a:rPr lang="da-DK" sz="2800" b="1" dirty="0" err="1">
                <a:solidFill>
                  <a:schemeClr val="bg1"/>
                </a:solidFill>
              </a:rPr>
              <a:t>processionary</a:t>
            </a:r>
            <a:r>
              <a:rPr lang="da-DK" sz="2800" b="1" dirty="0">
                <a:solidFill>
                  <a:schemeClr val="bg1"/>
                </a:solidFill>
              </a:rPr>
              <a:t> Moth (OPM).</a:t>
            </a:r>
          </a:p>
          <a:p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85" y="1918799"/>
            <a:ext cx="480291" cy="363502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885" y="2613430"/>
            <a:ext cx="481141" cy="334867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874" y="3279427"/>
            <a:ext cx="480291" cy="38985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15752" y="1717894"/>
            <a:ext cx="2873700" cy="70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30</a:t>
            </a:fld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588965" y="1628775"/>
            <a:ext cx="5854366" cy="467452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Vurdering</a:t>
            </a:r>
            <a:r>
              <a:rPr lang="en-GB" sz="2800" dirty="0"/>
              <a:t> </a:t>
            </a:r>
            <a:r>
              <a:rPr lang="en-GB" sz="2800" dirty="0" err="1"/>
              <a:t>af</a:t>
            </a:r>
            <a:r>
              <a:rPr lang="en-GB" sz="2800" dirty="0"/>
              <a:t> </a:t>
            </a:r>
            <a:r>
              <a:rPr lang="en-GB" sz="2800" dirty="0" err="1"/>
              <a:t>risiko</a:t>
            </a:r>
            <a:r>
              <a:rPr lang="en-GB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Skiltning</a:t>
            </a:r>
            <a:r>
              <a:rPr lang="en-GB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Afspærring</a:t>
            </a:r>
            <a:r>
              <a:rPr lang="en-GB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Sprøjtning</a:t>
            </a:r>
            <a:r>
              <a:rPr lang="en-GB" sz="2800" dirty="0"/>
              <a:t> (</a:t>
            </a:r>
            <a:r>
              <a:rPr lang="en-GB" sz="2800" dirty="0" err="1"/>
              <a:t>nematoder</a:t>
            </a:r>
            <a:r>
              <a:rPr lang="en-GB" sz="2800" dirty="0"/>
              <a:t>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Fjernelse</a:t>
            </a:r>
            <a:r>
              <a:rPr lang="en-GB" sz="2800" dirty="0"/>
              <a:t> </a:t>
            </a:r>
            <a:r>
              <a:rPr lang="en-GB" sz="2800" dirty="0" err="1"/>
              <a:t>af</a:t>
            </a:r>
            <a:r>
              <a:rPr lang="en-GB" sz="2800" dirty="0"/>
              <a:t> </a:t>
            </a:r>
            <a:r>
              <a:rPr lang="en-GB" sz="2800" dirty="0" err="1"/>
              <a:t>reder</a:t>
            </a:r>
            <a:r>
              <a:rPr lang="en-GB" sz="2800" dirty="0"/>
              <a:t>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Forholdsregler</a:t>
            </a:r>
            <a:r>
              <a:rPr lang="en-GB" sz="3600" b="1" dirty="0"/>
              <a:t> </a:t>
            </a:r>
            <a:r>
              <a:rPr lang="en-GB" sz="3600" b="1" dirty="0" err="1"/>
              <a:t>og</a:t>
            </a:r>
            <a:r>
              <a:rPr lang="en-GB" sz="3600" b="1" dirty="0"/>
              <a:t> </a:t>
            </a:r>
            <a:r>
              <a:rPr lang="en-GB" sz="3600" b="1" dirty="0" err="1"/>
              <a:t>bekæmpelse</a:t>
            </a:r>
            <a:r>
              <a:rPr lang="en-GB" sz="3600" b="1" dirty="0"/>
              <a:t>: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56" y="1371599"/>
            <a:ext cx="5579369" cy="37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31</a:t>
            </a:fld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588964" y="1628776"/>
            <a:ext cx="9267417" cy="465506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Lokalitet</a:t>
            </a:r>
            <a:r>
              <a:rPr lang="en-GB" dirty="0"/>
              <a:t> (</a:t>
            </a:r>
            <a:r>
              <a:rPr lang="en-GB" dirty="0" err="1"/>
              <a:t>Skov</a:t>
            </a:r>
            <a:r>
              <a:rPr lang="en-GB" dirty="0"/>
              <a:t>/park, </a:t>
            </a:r>
            <a:r>
              <a:rPr lang="en-GB" dirty="0" err="1"/>
              <a:t>øde</a:t>
            </a:r>
            <a:r>
              <a:rPr lang="en-GB" dirty="0"/>
              <a:t>/</a:t>
            </a:r>
            <a:r>
              <a:rPr lang="en-GB" dirty="0" err="1"/>
              <a:t>befærdet</a:t>
            </a:r>
            <a:r>
              <a:rPr lang="en-GB" dirty="0"/>
              <a:t>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Størelse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angreb</a:t>
            </a:r>
            <a:r>
              <a:rPr lang="en-GB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Valg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metode</a:t>
            </a:r>
            <a:r>
              <a:rPr lang="en-GB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Personlige</a:t>
            </a:r>
            <a:r>
              <a:rPr lang="en-GB" dirty="0"/>
              <a:t> </a:t>
            </a:r>
            <a:r>
              <a:rPr lang="en-GB" dirty="0" err="1"/>
              <a:t>værnemidler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forhold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den/de </a:t>
            </a:r>
            <a:r>
              <a:rPr lang="en-GB" dirty="0" err="1"/>
              <a:t>valgte</a:t>
            </a:r>
            <a:r>
              <a:rPr lang="en-GB" dirty="0"/>
              <a:t> </a:t>
            </a:r>
            <a:r>
              <a:rPr lang="en-GB" dirty="0" err="1"/>
              <a:t>metoder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Vurdering</a:t>
            </a:r>
            <a:r>
              <a:rPr lang="en-GB" sz="3600" b="1" dirty="0"/>
              <a:t> </a:t>
            </a:r>
            <a:r>
              <a:rPr lang="en-GB" sz="3600" b="1" dirty="0" err="1"/>
              <a:t>af</a:t>
            </a:r>
            <a:r>
              <a:rPr lang="en-GB" sz="3600" b="1" dirty="0"/>
              <a:t> </a:t>
            </a:r>
            <a:r>
              <a:rPr lang="en-GB" sz="3600" b="1" dirty="0" err="1"/>
              <a:t>risiko</a:t>
            </a:r>
            <a:r>
              <a:rPr lang="en-GB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97237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Skiltning</a:t>
            </a:r>
            <a:r>
              <a:rPr lang="en-GB" sz="3600" b="1" dirty="0"/>
              <a:t>/</a:t>
            </a:r>
            <a:r>
              <a:rPr lang="en-GB" sz="3600" b="1" dirty="0" err="1"/>
              <a:t>afspærring</a:t>
            </a:r>
            <a:r>
              <a:rPr lang="en-GB" sz="3600" b="1" dirty="0"/>
              <a:t>: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4" y="1484313"/>
            <a:ext cx="5801203" cy="355365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77" y="2370989"/>
            <a:ext cx="5802054" cy="42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3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33</a:t>
            </a:fld>
            <a:endParaRPr lang="en-GB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26" y="592765"/>
            <a:ext cx="5286375" cy="297180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730190"/>
            <a:ext cx="5652571" cy="55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46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34</a:t>
            </a:fld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Sprøjtning</a:t>
            </a:r>
            <a:r>
              <a:rPr lang="en-GB" sz="3600" b="1" dirty="0"/>
              <a:t>: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1484313"/>
            <a:ext cx="4522103" cy="358741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20" y="2286001"/>
            <a:ext cx="6600690" cy="43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7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35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Fjernelse</a:t>
            </a:r>
            <a:r>
              <a:rPr lang="en-GB" sz="3600" b="1" dirty="0"/>
              <a:t> </a:t>
            </a:r>
            <a:r>
              <a:rPr lang="en-GB" sz="3600" b="1" dirty="0" err="1"/>
              <a:t>af</a:t>
            </a:r>
            <a:r>
              <a:rPr lang="en-GB" sz="3600" b="1" dirty="0"/>
              <a:t> </a:t>
            </a:r>
            <a:r>
              <a:rPr lang="en-GB" sz="3600" b="1" dirty="0" err="1"/>
              <a:t>reder</a:t>
            </a:r>
            <a:r>
              <a:rPr lang="en-GB" sz="3600" b="1" dirty="0"/>
              <a:t>: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56" y="1484313"/>
            <a:ext cx="6538239" cy="490367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4" y="1510480"/>
            <a:ext cx="3653427" cy="48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6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36</a:t>
            </a:fld>
            <a:endParaRPr lang="en-GB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/>
            <a:r>
              <a:rPr lang="en-GB" sz="2800" b="0" dirty="0"/>
              <a:t>Manuel </a:t>
            </a:r>
            <a:r>
              <a:rPr lang="en-GB" sz="2800" b="0" dirty="0" err="1"/>
              <a:t>fjernelse</a:t>
            </a:r>
            <a:r>
              <a:rPr lang="en-GB" sz="2800" b="0" dirty="0"/>
              <a:t>.</a:t>
            </a:r>
          </a:p>
          <a:p>
            <a:pPr algn="l"/>
            <a:endParaRPr lang="en-GB" sz="2800" b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Fjernelse</a:t>
            </a:r>
            <a:r>
              <a:rPr lang="en-GB" sz="3600" b="1" dirty="0"/>
              <a:t> </a:t>
            </a:r>
            <a:r>
              <a:rPr lang="en-GB" sz="3600" b="1" dirty="0" err="1"/>
              <a:t>af</a:t>
            </a:r>
            <a:r>
              <a:rPr lang="en-GB" sz="3600" b="1" dirty="0"/>
              <a:t> </a:t>
            </a:r>
            <a:r>
              <a:rPr lang="en-GB" sz="3600" b="1" dirty="0" err="1"/>
              <a:t>reder</a:t>
            </a:r>
            <a:r>
              <a:rPr lang="en-GB" sz="3600" b="1" dirty="0"/>
              <a:t>: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44" y="1282069"/>
            <a:ext cx="6319362" cy="421496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2" y="2769783"/>
            <a:ext cx="5091314" cy="381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2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37</a:t>
            </a:fld>
            <a:endParaRPr lang="en-GB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/>
            <a:r>
              <a:rPr lang="en-GB" sz="2800" b="0" dirty="0" err="1"/>
              <a:t>Støvsugning</a:t>
            </a:r>
            <a:r>
              <a:rPr lang="en-GB" sz="2800" b="0" dirty="0"/>
              <a:t>.</a:t>
            </a:r>
          </a:p>
          <a:p>
            <a:pPr algn="l"/>
            <a:endParaRPr lang="en-GB" sz="2800" b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Fjernelse</a:t>
            </a:r>
            <a:r>
              <a:rPr lang="en-GB" sz="3600" b="1" dirty="0"/>
              <a:t> </a:t>
            </a:r>
            <a:r>
              <a:rPr lang="en-GB" sz="3600" b="1" dirty="0" err="1"/>
              <a:t>af</a:t>
            </a:r>
            <a:r>
              <a:rPr lang="en-GB" sz="3600" b="1" dirty="0"/>
              <a:t> </a:t>
            </a:r>
            <a:r>
              <a:rPr lang="en-GB" sz="3600" b="1" dirty="0" err="1"/>
              <a:t>reder</a:t>
            </a:r>
            <a:r>
              <a:rPr lang="en-GB" sz="3600" b="1" dirty="0"/>
              <a:t>: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7" y="2293866"/>
            <a:ext cx="5738156" cy="429448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21" y="550791"/>
            <a:ext cx="5851065" cy="38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34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38</a:t>
            </a:fld>
            <a:endParaRPr lang="en-GB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6"/>
          </p:nvPr>
        </p:nvSpPr>
        <p:spPr>
          <a:xfrm>
            <a:off x="588964" y="1317169"/>
            <a:ext cx="7577136" cy="5440607"/>
          </a:xfrm>
        </p:spPr>
        <p:txBody>
          <a:bodyPr/>
          <a:lstStyle/>
          <a:p>
            <a:r>
              <a:rPr lang="en-GB" sz="2800" b="1" dirty="0" err="1"/>
              <a:t>Som</a:t>
            </a:r>
            <a:r>
              <a:rPr lang="en-GB" sz="2800" b="1" dirty="0"/>
              <a:t> </a:t>
            </a:r>
            <a:r>
              <a:rPr lang="en-GB" sz="2800" b="1" dirty="0" err="1"/>
              <a:t>ved</a:t>
            </a:r>
            <a:r>
              <a:rPr lang="en-GB" sz="2800" b="1" dirty="0"/>
              <a:t> </a:t>
            </a:r>
            <a:r>
              <a:rPr lang="en-GB" sz="2800" b="1" dirty="0" err="1"/>
              <a:t>arbejde</a:t>
            </a:r>
            <a:r>
              <a:rPr lang="en-GB" sz="2800" b="1" dirty="0"/>
              <a:t> med </a:t>
            </a:r>
            <a:r>
              <a:rPr lang="en-GB" sz="2800" b="1" dirty="0" err="1"/>
              <a:t>asbest</a:t>
            </a:r>
            <a:r>
              <a:rPr lang="en-GB" sz="2800" b="1" dirty="0"/>
              <a:t> </a:t>
            </a:r>
            <a:r>
              <a:rPr lang="en-GB" sz="2800" b="1" dirty="0" err="1"/>
              <a:t>og</a:t>
            </a:r>
            <a:r>
              <a:rPr lang="en-GB" sz="2800" b="1" dirty="0"/>
              <a:t> PCB: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 err="1"/>
              <a:t>Åndedrætsværn</a:t>
            </a:r>
            <a:r>
              <a:rPr lang="en-GB" sz="2400" b="1" dirty="0"/>
              <a:t> med </a:t>
            </a:r>
            <a:r>
              <a:rPr lang="en-GB" sz="2400" b="1" dirty="0" err="1"/>
              <a:t>indblæsning</a:t>
            </a:r>
            <a:r>
              <a:rPr lang="en-GB" sz="2400" b="1" dirty="0"/>
              <a:t> </a:t>
            </a:r>
            <a:r>
              <a:rPr lang="en-GB" sz="2400" b="1" dirty="0" err="1"/>
              <a:t>og</a:t>
            </a:r>
            <a:r>
              <a:rPr lang="en-GB" sz="2400" b="1" dirty="0"/>
              <a:t> </a:t>
            </a:r>
            <a:r>
              <a:rPr lang="en-GB" sz="2400" b="1" dirty="0" err="1"/>
              <a:t>øjenværn</a:t>
            </a:r>
            <a:r>
              <a:rPr lang="en-GB" sz="2400" b="1" dirty="0"/>
              <a:t> </a:t>
            </a:r>
            <a:r>
              <a:rPr lang="en-GB" sz="1800" dirty="0"/>
              <a:t>(EN12941/12942).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 err="1"/>
              <a:t>Partikelfilter</a:t>
            </a:r>
            <a:r>
              <a:rPr lang="en-GB" sz="2400" b="1" dirty="0"/>
              <a:t> </a:t>
            </a:r>
            <a:r>
              <a:rPr lang="en-GB" sz="1800" dirty="0"/>
              <a:t>(EN143 P3).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 err="1"/>
              <a:t>Engangs-beskyttelsesdragt</a:t>
            </a:r>
            <a:r>
              <a:rPr lang="en-GB" sz="2400" b="1" dirty="0"/>
              <a:t> </a:t>
            </a:r>
            <a:r>
              <a:rPr lang="en-GB" sz="1800" dirty="0"/>
              <a:t>(</a:t>
            </a:r>
            <a:r>
              <a:rPr lang="da-DK" sz="1800" dirty="0"/>
              <a:t>EN ISO 19982-1 type 5 eller EN 13034 type 6).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 err="1"/>
              <a:t>Handsker</a:t>
            </a:r>
            <a:r>
              <a:rPr lang="en-GB" sz="2400" b="1" dirty="0"/>
              <a:t> </a:t>
            </a:r>
            <a:r>
              <a:rPr lang="en-GB" sz="1800" dirty="0"/>
              <a:t>(</a:t>
            </a:r>
            <a:r>
              <a:rPr lang="da-DK" sz="1800" dirty="0"/>
              <a:t>EN420, PVC, kat. 2).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 err="1"/>
              <a:t>Gummistøvler</a:t>
            </a:r>
            <a:r>
              <a:rPr lang="en-GB" sz="2400" b="1" dirty="0"/>
              <a:t> </a:t>
            </a:r>
            <a:r>
              <a:rPr lang="en-GB" sz="1800" dirty="0"/>
              <a:t>(</a:t>
            </a:r>
            <a:r>
              <a:rPr lang="da-DK" sz="1800" dirty="0"/>
              <a:t>EN 345, sikkerhed).</a:t>
            </a:r>
            <a:r>
              <a:rPr lang="en-GB" sz="1800" b="1" dirty="0"/>
              <a:t>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/>
              <a:t>Tape </a:t>
            </a:r>
            <a:r>
              <a:rPr lang="en-GB" sz="2400" b="1" dirty="0" err="1"/>
              <a:t>ved</a:t>
            </a:r>
            <a:r>
              <a:rPr lang="en-GB" sz="2400" b="1" dirty="0"/>
              <a:t> </a:t>
            </a:r>
            <a:r>
              <a:rPr lang="en-GB" sz="2400" b="1" dirty="0" err="1"/>
              <a:t>hætte</a:t>
            </a:r>
            <a:r>
              <a:rPr lang="en-GB" sz="2400" b="1" dirty="0"/>
              <a:t>/</a:t>
            </a:r>
            <a:r>
              <a:rPr lang="en-GB" sz="2400" b="1" dirty="0" err="1"/>
              <a:t>maske</a:t>
            </a:r>
            <a:r>
              <a:rPr lang="en-GB" sz="2400" b="1" dirty="0"/>
              <a:t>, </a:t>
            </a:r>
            <a:r>
              <a:rPr lang="en-GB" sz="2400" b="1" dirty="0" err="1"/>
              <a:t>håndled</a:t>
            </a:r>
            <a:r>
              <a:rPr lang="en-GB" sz="2400" b="1" dirty="0"/>
              <a:t> </a:t>
            </a:r>
            <a:r>
              <a:rPr lang="en-GB" sz="2400" b="1" dirty="0" err="1"/>
              <a:t>og</a:t>
            </a:r>
            <a:r>
              <a:rPr lang="en-GB" sz="2400" b="1" dirty="0"/>
              <a:t> </a:t>
            </a:r>
            <a:r>
              <a:rPr lang="en-GB" sz="2400" b="1" dirty="0" err="1"/>
              <a:t>støvler</a:t>
            </a:r>
            <a:r>
              <a:rPr lang="en-GB" sz="2400" b="1" dirty="0"/>
              <a:t> </a:t>
            </a:r>
            <a:endParaRPr lang="en-GB" sz="18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Personlige</a:t>
            </a:r>
            <a:r>
              <a:rPr lang="en-GB" sz="3600" b="1" dirty="0"/>
              <a:t> </a:t>
            </a:r>
            <a:r>
              <a:rPr lang="en-GB" sz="3600" b="1" dirty="0" err="1"/>
              <a:t>værnemidler</a:t>
            </a:r>
            <a:r>
              <a:rPr lang="en-GB" sz="3600" b="1" dirty="0"/>
              <a:t>: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62" y="425302"/>
            <a:ext cx="3531175" cy="633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7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39</a:t>
            </a:fld>
            <a:endParaRPr lang="en-GB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5"/>
          </p:nvPr>
        </p:nvSpPr>
        <p:spPr>
          <a:xfrm>
            <a:off x="588964" y="627321"/>
            <a:ext cx="9740147" cy="776177"/>
          </a:xfrm>
        </p:spPr>
        <p:txBody>
          <a:bodyPr/>
          <a:lstStyle/>
          <a:p>
            <a:pPr algn="l"/>
            <a:r>
              <a:rPr lang="en-GB" dirty="0" err="1"/>
              <a:t>Bortskaffelse</a:t>
            </a:r>
            <a:r>
              <a:rPr lang="en-GB" dirty="0"/>
              <a:t>, </a:t>
            </a:r>
            <a:r>
              <a:rPr lang="en-GB" dirty="0" err="1"/>
              <a:t>larver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reder</a:t>
            </a:r>
            <a:r>
              <a:rPr lang="en-GB" dirty="0"/>
              <a:t>: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503903" y="1658679"/>
            <a:ext cx="5758674" cy="267940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Anbringes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tætte</a:t>
            </a:r>
            <a:r>
              <a:rPr lang="en-GB" sz="2800" dirty="0"/>
              <a:t> </a:t>
            </a:r>
            <a:r>
              <a:rPr lang="en-GB" sz="2800" dirty="0" err="1"/>
              <a:t>beholdere</a:t>
            </a:r>
            <a:r>
              <a:rPr lang="en-GB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Mærkes</a:t>
            </a:r>
            <a:r>
              <a:rPr lang="en-GB" sz="2800" dirty="0"/>
              <a:t> </a:t>
            </a:r>
            <a:r>
              <a:rPr lang="en-GB" sz="2800" dirty="0" err="1"/>
              <a:t>som</a:t>
            </a:r>
            <a:r>
              <a:rPr lang="en-GB" sz="2800" dirty="0"/>
              <a:t> </a:t>
            </a:r>
            <a:r>
              <a:rPr lang="en-GB" sz="2800" dirty="0" err="1"/>
              <a:t>farligt</a:t>
            </a:r>
            <a:r>
              <a:rPr lang="en-GB" sz="2800" dirty="0"/>
              <a:t> </a:t>
            </a:r>
            <a:r>
              <a:rPr lang="en-GB" sz="2800" dirty="0" err="1"/>
              <a:t>biologisk</a:t>
            </a:r>
            <a:r>
              <a:rPr lang="en-GB" sz="2800" dirty="0"/>
              <a:t> </a:t>
            </a:r>
            <a:r>
              <a:rPr lang="en-GB" sz="2800" dirty="0" err="1"/>
              <a:t>mateiale</a:t>
            </a:r>
            <a:r>
              <a:rPr lang="en-GB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err="1"/>
              <a:t>Destrueres</a:t>
            </a:r>
            <a:r>
              <a:rPr lang="en-GB" sz="2800" dirty="0"/>
              <a:t> </a:t>
            </a:r>
            <a:r>
              <a:rPr lang="en-GB" sz="2800" dirty="0" err="1"/>
              <a:t>jfr</a:t>
            </a:r>
            <a:r>
              <a:rPr lang="en-GB" sz="2800" dirty="0"/>
              <a:t>. </a:t>
            </a:r>
            <a:r>
              <a:rPr lang="en-GB" sz="2800" dirty="0" err="1"/>
              <a:t>gældende</a:t>
            </a:r>
            <a:r>
              <a:rPr lang="en-GB" sz="2800" dirty="0"/>
              <a:t> </a:t>
            </a:r>
            <a:r>
              <a:rPr lang="en-GB" sz="2800" dirty="0" err="1"/>
              <a:t>bestemmelser</a:t>
            </a:r>
            <a:r>
              <a:rPr lang="en-GB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b="1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39" y="3115340"/>
            <a:ext cx="6188426" cy="354064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74" y="4338083"/>
            <a:ext cx="2434399" cy="243439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867" y="4118608"/>
            <a:ext cx="438950" cy="43895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636" y="4118608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</a:t>
            </a:fld>
            <a:endParaRPr lang="en-GB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317" r="847" b="16692"/>
          <a:stretch/>
        </p:blipFill>
        <p:spPr>
          <a:xfrm>
            <a:off x="175491" y="526474"/>
            <a:ext cx="5601298" cy="362989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8308235" y="6323058"/>
            <a:ext cx="5671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Von </a:t>
            </a:r>
            <a:r>
              <a:rPr lang="en-US" sz="1200" dirty="0" err="1">
                <a:solidFill>
                  <a:schemeClr val="bg1"/>
                </a:solidFill>
              </a:rPr>
              <a:t>Gyorgy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Csoka</a:t>
            </a:r>
            <a:r>
              <a:rPr lang="en-US" sz="1200" dirty="0">
                <a:solidFill>
                  <a:schemeClr val="bg1"/>
                </a:solidFill>
              </a:rPr>
              <a:t>, Hungary Forest Research Institute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783" y="2095880"/>
            <a:ext cx="6737782" cy="424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1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40</a:t>
            </a:fld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588964" y="1628775"/>
            <a:ext cx="11012487" cy="467452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PV </a:t>
            </a:r>
            <a:r>
              <a:rPr lang="en-GB" dirty="0" err="1"/>
              <a:t>støvsuges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placers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tætte</a:t>
            </a:r>
            <a:r>
              <a:rPr lang="en-GB" dirty="0"/>
              <a:t> </a:t>
            </a:r>
            <a:r>
              <a:rPr lang="en-GB" dirty="0" err="1"/>
              <a:t>beholdere</a:t>
            </a:r>
            <a:r>
              <a:rPr lang="en-GB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Engangsdragter</a:t>
            </a:r>
            <a:r>
              <a:rPr lang="en-GB" dirty="0"/>
              <a:t> </a:t>
            </a:r>
            <a:r>
              <a:rPr lang="en-GB" dirty="0" err="1"/>
              <a:t>destrueres</a:t>
            </a:r>
            <a:r>
              <a:rPr lang="en-GB" dirty="0"/>
              <a:t> </a:t>
            </a:r>
            <a:r>
              <a:rPr lang="en-GB" dirty="0" err="1"/>
              <a:t>sammen</a:t>
            </a:r>
            <a:r>
              <a:rPr lang="en-GB" dirty="0"/>
              <a:t> med </a:t>
            </a:r>
            <a:r>
              <a:rPr lang="en-GB" dirty="0" err="1"/>
              <a:t>larver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reder</a:t>
            </a:r>
            <a:r>
              <a:rPr lang="en-GB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dirty="0"/>
              <a:t>Lifte og køretøjer støvsuges/vaskes, lifte især med opmærksomhed på kurv og lad.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dirty="0"/>
              <a:t>Ved sæsonafslutning fjernes metal fra klatreudstyr; tekstil (reb, seler m.v.) destrueres.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Bortskaffelse</a:t>
            </a:r>
            <a:r>
              <a:rPr lang="en-GB" sz="3600" b="1" dirty="0"/>
              <a:t>, </a:t>
            </a:r>
            <a:r>
              <a:rPr lang="en-GB" sz="3600" b="1" dirty="0" err="1"/>
              <a:t>udstyr</a:t>
            </a:r>
            <a:r>
              <a:rPr lang="en-GB" sz="3600" b="1" dirty="0"/>
              <a:t> </a:t>
            </a:r>
            <a:r>
              <a:rPr lang="en-GB" sz="3600" b="1" dirty="0" err="1"/>
              <a:t>og</a:t>
            </a:r>
            <a:r>
              <a:rPr lang="en-GB" sz="3600" b="1" dirty="0"/>
              <a:t> </a:t>
            </a:r>
            <a:r>
              <a:rPr lang="en-GB" sz="3600" b="1" dirty="0" err="1"/>
              <a:t>personlige</a:t>
            </a:r>
            <a:r>
              <a:rPr lang="en-GB" sz="3600" b="1" dirty="0"/>
              <a:t> </a:t>
            </a:r>
            <a:r>
              <a:rPr lang="en-GB" sz="3600" b="1" dirty="0" err="1"/>
              <a:t>værnemidler</a:t>
            </a:r>
            <a:r>
              <a:rPr lang="en-GB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5825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41</a:t>
            </a:fld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588964" y="1628775"/>
            <a:ext cx="11012487" cy="467452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Vurdering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risiko</a:t>
            </a:r>
            <a:r>
              <a:rPr lang="en-GB" dirty="0"/>
              <a:t>:</a:t>
            </a:r>
          </a:p>
          <a:p>
            <a:pPr marL="1290638" lvl="5" indent="-571500"/>
            <a:r>
              <a:rPr lang="en-GB" sz="2800" dirty="0" err="1">
                <a:solidFill>
                  <a:schemeClr val="bg1"/>
                </a:solidFill>
              </a:rPr>
              <a:t>Indrejse</a:t>
            </a:r>
            <a:r>
              <a:rPr lang="en-GB" sz="2800" dirty="0">
                <a:solidFill>
                  <a:schemeClr val="bg1"/>
                </a:solidFill>
              </a:rPr>
              <a:t> “</a:t>
            </a:r>
            <a:r>
              <a:rPr lang="en-GB" sz="2800" dirty="0" err="1">
                <a:solidFill>
                  <a:schemeClr val="bg1"/>
                </a:solidFill>
              </a:rPr>
              <a:t>ved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egen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kraft</a:t>
            </a:r>
            <a:r>
              <a:rPr lang="en-GB" sz="2800" dirty="0">
                <a:solidFill>
                  <a:schemeClr val="bg1"/>
                </a:solidFill>
              </a:rPr>
              <a:t>”.</a:t>
            </a:r>
          </a:p>
          <a:p>
            <a:pPr marL="1290638" lvl="5" indent="-571500"/>
            <a:r>
              <a:rPr lang="en-GB" sz="2800" dirty="0">
                <a:solidFill>
                  <a:schemeClr val="bg1"/>
                </a:solidFill>
              </a:rPr>
              <a:t>Import via </a:t>
            </a:r>
            <a:r>
              <a:rPr lang="en-GB" sz="2800" dirty="0" err="1">
                <a:solidFill>
                  <a:schemeClr val="bg1"/>
                </a:solidFill>
              </a:rPr>
              <a:t>plantemateriale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Udarbejdelse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beredskabsplan</a:t>
            </a:r>
            <a:r>
              <a:rPr lang="en-GB" dirty="0"/>
              <a:t>.</a:t>
            </a:r>
          </a:p>
          <a:p>
            <a:pPr marL="1290638" lvl="5" indent="-571500"/>
            <a:r>
              <a:rPr lang="en-GB" sz="2800" dirty="0" err="1">
                <a:solidFill>
                  <a:schemeClr val="bg1"/>
                </a:solidFill>
              </a:rPr>
              <a:t>Centraliseret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styring</a:t>
            </a:r>
            <a:r>
              <a:rPr lang="en-GB" sz="2800" dirty="0">
                <a:solidFill>
                  <a:schemeClr val="bg1"/>
                </a:solidFill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Uddannelse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nøglepersoner</a:t>
            </a:r>
            <a:r>
              <a:rPr lang="en-GB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Uddannelse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personale</a:t>
            </a:r>
            <a:r>
              <a:rPr lang="en-GB" dirty="0"/>
              <a:t>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Hvad</a:t>
            </a:r>
            <a:r>
              <a:rPr lang="en-GB" sz="3600" b="1" dirty="0"/>
              <a:t> </a:t>
            </a:r>
            <a:r>
              <a:rPr lang="en-GB" sz="3600" b="1" dirty="0" err="1"/>
              <a:t>sker</a:t>
            </a:r>
            <a:r>
              <a:rPr lang="en-GB" sz="3600" b="1" dirty="0"/>
              <a:t> der </a:t>
            </a:r>
            <a:r>
              <a:rPr lang="en-GB" sz="3600" b="1" dirty="0" err="1"/>
              <a:t>fremover</a:t>
            </a:r>
            <a:r>
              <a:rPr lang="en-GB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656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Første</a:t>
            </a:r>
            <a:r>
              <a:rPr lang="en-GB" sz="3600" b="1" dirty="0"/>
              <a:t> </a:t>
            </a:r>
            <a:r>
              <a:rPr lang="en-GB" sz="3600" b="1" dirty="0" err="1"/>
              <a:t>møde</a:t>
            </a:r>
            <a:r>
              <a:rPr lang="en-GB" sz="3600" b="1" dirty="0"/>
              <a:t>: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672" y="1484313"/>
            <a:ext cx="7095069" cy="5043252"/>
          </a:xfrm>
          <a:prstGeom prst="rect">
            <a:avLst/>
          </a:prstGeom>
        </p:spPr>
      </p:pic>
      <p:cxnSp>
        <p:nvCxnSpPr>
          <p:cNvPr id="11" name="Lige pilforbindelse 10"/>
          <p:cNvCxnSpPr/>
          <p:nvPr/>
        </p:nvCxnSpPr>
        <p:spPr>
          <a:xfrm flipH="1">
            <a:off x="7156335" y="3776967"/>
            <a:ext cx="1320800" cy="1895084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2649272" y="1484313"/>
            <a:ext cx="1782619" cy="194699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82" y="609600"/>
            <a:ext cx="7428893" cy="59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0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363C-5D45-41B3-8FA7-E4A3C28213BA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92" y="818670"/>
            <a:ext cx="9132021" cy="55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3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363C-5D45-41B3-8FA7-E4A3C28213BA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>
          <a:xfrm>
            <a:off x="314960" y="1628775"/>
            <a:ext cx="7691120" cy="4674527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b="0" dirty="0" err="1"/>
              <a:t>Sommerfugl</a:t>
            </a:r>
            <a:r>
              <a:rPr lang="en-GB" sz="2400" b="0" dirty="0"/>
              <a:t> (</a:t>
            </a:r>
            <a:r>
              <a:rPr lang="en-GB" sz="2400" b="0" dirty="0" err="1"/>
              <a:t>Natsværmer</a:t>
            </a:r>
            <a:r>
              <a:rPr lang="en-GB" sz="2400" b="0" dirty="0"/>
              <a:t>).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b="0" dirty="0" err="1"/>
              <a:t>Vingespan</a:t>
            </a:r>
            <a:r>
              <a:rPr lang="en-GB" sz="2400" b="0" dirty="0"/>
              <a:t> 25 – 35mm.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b="0" dirty="0" err="1"/>
              <a:t>Flyvefærdig</a:t>
            </a:r>
            <a:r>
              <a:rPr lang="en-GB" sz="2400" b="0" dirty="0"/>
              <a:t> august.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b="0" dirty="0" err="1"/>
              <a:t>Som</a:t>
            </a:r>
            <a:r>
              <a:rPr lang="en-GB" sz="2400" b="0" dirty="0"/>
              <a:t> </a:t>
            </a:r>
            <a:r>
              <a:rPr lang="en-GB" sz="2400" b="0" dirty="0" err="1"/>
              <a:t>sommerfugl</a:t>
            </a:r>
            <a:r>
              <a:rPr lang="en-GB" sz="2400" b="0" dirty="0"/>
              <a:t> </a:t>
            </a:r>
            <a:r>
              <a:rPr lang="en-GB" sz="2400" b="0" dirty="0" err="1"/>
              <a:t>ufarlig</a:t>
            </a:r>
            <a:r>
              <a:rPr lang="en-GB" sz="2400" b="0" dirty="0"/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b="0" dirty="0" err="1"/>
              <a:t>Hjemmehørende</a:t>
            </a:r>
            <a:r>
              <a:rPr lang="en-GB" sz="2400" b="0" dirty="0"/>
              <a:t> art </a:t>
            </a:r>
            <a:r>
              <a:rPr lang="en-GB" sz="2400" b="0" dirty="0" err="1"/>
              <a:t>i</a:t>
            </a:r>
            <a:r>
              <a:rPr lang="en-GB" sz="2400" b="0" dirty="0"/>
              <a:t> store dele </a:t>
            </a:r>
            <a:r>
              <a:rPr lang="en-GB" sz="2400" b="0" dirty="0" err="1"/>
              <a:t>af</a:t>
            </a:r>
            <a:r>
              <a:rPr lang="en-GB" sz="2400" b="0" dirty="0"/>
              <a:t> Europa.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b="0" dirty="0" err="1"/>
              <a:t>Masseformering</a:t>
            </a:r>
            <a:r>
              <a:rPr lang="en-GB" sz="2400" b="0" dirty="0"/>
              <a:t> </a:t>
            </a:r>
            <a:r>
              <a:rPr lang="en-GB" sz="2400" b="0" dirty="0" err="1"/>
              <a:t>i</a:t>
            </a:r>
            <a:r>
              <a:rPr lang="en-GB" sz="2400" b="0" dirty="0"/>
              <a:t> </a:t>
            </a:r>
            <a:r>
              <a:rPr lang="en-GB" sz="2400" b="0" dirty="0" err="1"/>
              <a:t>tørre</a:t>
            </a:r>
            <a:r>
              <a:rPr lang="en-GB" sz="2400" b="0" dirty="0"/>
              <a:t> </a:t>
            </a:r>
            <a:r>
              <a:rPr lang="en-GB" sz="2400" b="0" dirty="0" err="1"/>
              <a:t>og</a:t>
            </a:r>
            <a:r>
              <a:rPr lang="en-GB" sz="2400" b="0" dirty="0"/>
              <a:t> </a:t>
            </a:r>
            <a:r>
              <a:rPr lang="en-GB" sz="2400" b="0" dirty="0" err="1"/>
              <a:t>varme</a:t>
            </a:r>
            <a:r>
              <a:rPr lang="en-GB" sz="2400" b="0" dirty="0"/>
              <a:t> </a:t>
            </a:r>
            <a:r>
              <a:rPr lang="en-GB" sz="2400" b="0" dirty="0" err="1"/>
              <a:t>somre</a:t>
            </a:r>
            <a:r>
              <a:rPr lang="en-GB" sz="2400" b="0" dirty="0"/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b="0" dirty="0"/>
              <a:t>I </a:t>
            </a:r>
            <a:r>
              <a:rPr lang="en-GB" sz="2400" b="0" dirty="0" err="1"/>
              <a:t>stadig</a:t>
            </a:r>
            <a:r>
              <a:rPr lang="en-GB" sz="2400" b="0" dirty="0"/>
              <a:t> </a:t>
            </a:r>
            <a:r>
              <a:rPr lang="en-GB" sz="2400" b="0" dirty="0" err="1"/>
              <a:t>vækst</a:t>
            </a:r>
            <a:r>
              <a:rPr lang="en-GB" sz="2400" b="0" dirty="0"/>
              <a:t> </a:t>
            </a:r>
            <a:r>
              <a:rPr lang="en-GB" sz="2400" b="0" dirty="0" err="1"/>
              <a:t>siden</a:t>
            </a:r>
            <a:r>
              <a:rPr lang="en-GB" sz="2400" b="0" dirty="0"/>
              <a:t> 2001 I </a:t>
            </a:r>
            <a:r>
              <a:rPr lang="en-GB" sz="2400" b="0" dirty="0" err="1"/>
              <a:t>Tyskland</a:t>
            </a:r>
            <a:r>
              <a:rPr lang="en-GB" sz="2400" b="0" dirty="0"/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400" b="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236" y="1025236"/>
            <a:ext cx="3500713" cy="556965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Beskrivelse</a:t>
            </a:r>
            <a:r>
              <a:rPr lang="en-GB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6232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363C-5D45-41B3-8FA7-E4A3C28213BA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/>
              <a:t>Udbredelse</a:t>
            </a:r>
            <a:r>
              <a:rPr lang="en-GB" sz="3600" b="1" dirty="0"/>
              <a:t>: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03" y="1177924"/>
            <a:ext cx="9749396" cy="53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4609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_DK_lille.potx" id="{2CEC4ADC-AD84-414F-AE9C-FC6DDA081A5A}" vid="{9CBD8832-D655-4BBE-9F31-E10831650B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16x9_DK_lille</Template>
  <TotalTime>0</TotalTime>
  <Words>796</Words>
  <Application>Microsoft Office PowerPoint</Application>
  <PresentationFormat>Widescreen</PresentationFormat>
  <Paragraphs>248</Paragraphs>
  <Slides>41</Slides>
  <Notes>41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41</vt:i4>
      </vt:variant>
    </vt:vector>
  </HeadingPairs>
  <TitlesOfParts>
    <vt:vector size="47" baseType="lpstr">
      <vt:lpstr>Arial</vt:lpstr>
      <vt:lpstr>Calibri</vt:lpstr>
      <vt:lpstr>Courier New</vt:lpstr>
      <vt:lpstr>Microsoft New Tai Lue</vt:lpstr>
      <vt:lpstr>Wingdings</vt:lpstr>
      <vt:lpstr>Brugerdefineret design</vt:lpstr>
      <vt:lpstr>PowerPoint-præsentation</vt:lpstr>
      <vt:lpstr>Forhistorien:</vt:lpstr>
      <vt:lpstr>PowerPoint-præsentation</vt:lpstr>
      <vt:lpstr>PowerPoint-præsentation</vt:lpstr>
      <vt:lpstr>Første møde:</vt:lpstr>
      <vt:lpstr>PowerPoint-præsentation</vt:lpstr>
      <vt:lpstr>PowerPoint-præsentation</vt:lpstr>
      <vt:lpstr>Beskrivelse:</vt:lpstr>
      <vt:lpstr>Udbredelse:</vt:lpstr>
      <vt:lpstr>PowerPoint-præsentation</vt:lpstr>
      <vt:lpstr>PowerPoint-præsentation</vt:lpstr>
      <vt:lpstr>PowerPoint-præsentation</vt:lpstr>
      <vt:lpstr>PowerPoint-præsentation</vt:lpstr>
      <vt:lpstr>Livscyklus:</vt:lpstr>
      <vt:lpstr>Larvestadie:</vt:lpstr>
      <vt:lpstr>1. Larvestadie (September - marts):</vt:lpstr>
      <vt:lpstr>2. Larvestadie (marts-maj):</vt:lpstr>
      <vt:lpstr>3. – 6. larvestadie (april-juni):</vt:lpstr>
      <vt:lpstr>PowerPoint-præsentation</vt:lpstr>
      <vt:lpstr>Brændhårenes egenskaber:</vt:lpstr>
      <vt:lpstr>Thaumetopoein: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Puppedannelse (Juli – august):</vt:lpstr>
      <vt:lpstr>PowerPoint-præsentation</vt:lpstr>
      <vt:lpstr>Forholdsregler og bekæmpelse:</vt:lpstr>
      <vt:lpstr>Vurdering af risiko:</vt:lpstr>
      <vt:lpstr>Skiltning/afspærring:</vt:lpstr>
      <vt:lpstr>PowerPoint-præsentation</vt:lpstr>
      <vt:lpstr>Sprøjtning:</vt:lpstr>
      <vt:lpstr>Fjernelse af reder:</vt:lpstr>
      <vt:lpstr>Fjernelse af reder:</vt:lpstr>
      <vt:lpstr>Fjernelse af reder:</vt:lpstr>
      <vt:lpstr>Personlige værnemidler:</vt:lpstr>
      <vt:lpstr>PowerPoint-præsentation</vt:lpstr>
      <vt:lpstr>Bortskaffelse, udstyr og personlige værnemidler:</vt:lpstr>
      <vt:lpstr>Hvad sker der fremover: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2020-02-26T17:34:39Z</dcterms:created>
  <dcterms:modified xsi:type="dcterms:W3CDTF">2022-11-30T11:23:58Z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SD_DocumentLanguage">
    <vt:lpwstr>da-DK</vt:lpwstr>
  </property>
</Properties>
</file>