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theme/theme2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4013" r:id="rId2"/>
    <p:sldMasterId id="2147484006" r:id="rId3"/>
    <p:sldMasterId id="2147484008" r:id="rId4"/>
    <p:sldMasterId id="2147484010" r:id="rId5"/>
    <p:sldMasterId id="2147484012" r:id="rId6"/>
    <p:sldMasterId id="2147484014" r:id="rId7"/>
    <p:sldMasterId id="2147484016" r:id="rId8"/>
    <p:sldMasterId id="2147484020" r:id="rId9"/>
    <p:sldMasterId id="2147484022" r:id="rId10"/>
    <p:sldMasterId id="2147484024" r:id="rId11"/>
    <p:sldMasterId id="2147484026" r:id="rId12"/>
    <p:sldMasterId id="2147484028" r:id="rId13"/>
    <p:sldMasterId id="2147484030" r:id="rId14"/>
    <p:sldMasterId id="2147484032" r:id="rId15"/>
    <p:sldMasterId id="2147484034" r:id="rId16"/>
    <p:sldMasterId id="2147484036" r:id="rId17"/>
    <p:sldMasterId id="2147484038" r:id="rId18"/>
    <p:sldMasterId id="2147484040" r:id="rId19"/>
    <p:sldMasterId id="2147484042" r:id="rId20"/>
    <p:sldMasterId id="2147484044" r:id="rId21"/>
    <p:sldMasterId id="2147484046" r:id="rId22"/>
    <p:sldMasterId id="2147484048" r:id="rId23"/>
    <p:sldMasterId id="2147484050" r:id="rId24"/>
    <p:sldMasterId id="2147484052" r:id="rId25"/>
    <p:sldMasterId id="2147484054" r:id="rId26"/>
    <p:sldMasterId id="2147484056" r:id="rId27"/>
  </p:sldMasterIdLst>
  <p:notesMasterIdLst>
    <p:notesMasterId r:id="rId55"/>
  </p:notesMasterIdLst>
  <p:sldIdLst>
    <p:sldId id="259" r:id="rId28"/>
    <p:sldId id="260" r:id="rId29"/>
    <p:sldId id="261" r:id="rId30"/>
    <p:sldId id="262" r:id="rId31"/>
    <p:sldId id="263" r:id="rId32"/>
    <p:sldId id="264" r:id="rId33"/>
    <p:sldId id="265" r:id="rId34"/>
    <p:sldId id="266" r:id="rId35"/>
    <p:sldId id="268" r:id="rId36"/>
    <p:sldId id="269" r:id="rId37"/>
    <p:sldId id="270" r:id="rId38"/>
    <p:sldId id="272" r:id="rId39"/>
    <p:sldId id="275" r:id="rId40"/>
    <p:sldId id="273" r:id="rId41"/>
    <p:sldId id="274" r:id="rId42"/>
    <p:sldId id="276" r:id="rId43"/>
    <p:sldId id="277" r:id="rId44"/>
    <p:sldId id="278" r:id="rId45"/>
    <p:sldId id="279" r:id="rId46"/>
    <p:sldId id="280" r:id="rId47"/>
    <p:sldId id="282" r:id="rId48"/>
    <p:sldId id="281" r:id="rId49"/>
    <p:sldId id="271" r:id="rId50"/>
    <p:sldId id="283" r:id="rId51"/>
    <p:sldId id="284" r:id="rId52"/>
    <p:sldId id="285" r:id="rId53"/>
    <p:sldId id="286" r:id="rId54"/>
  </p:sldIdLst>
  <p:sldSz cx="12192000" cy="6858000"/>
  <p:notesSz cx="6670675" cy="9777413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9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2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8505" y="0"/>
            <a:ext cx="2890626" cy="4905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5931A-AC75-42DE-8EDE-D0321E012B39}" type="datetimeFigureOut">
              <a:rPr lang="da-DK" smtClean="0"/>
              <a:t>03-12-2019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1638" y="1222375"/>
            <a:ext cx="5867400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7068" y="4705380"/>
            <a:ext cx="5336540" cy="384985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8505" y="9286846"/>
            <a:ext cx="2890626" cy="4905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5A71E-7DAC-4ED2-91FA-6837BC11187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660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dsholder til slidebillede 1">
            <a:extLst>
              <a:ext uri="{FF2B5EF4-FFF2-40B4-BE49-F238E27FC236}">
                <a16:creationId xmlns:a16="http://schemas.microsoft.com/office/drawing/2014/main" id="{FA9E8A8A-1845-4818-AD53-AD684950C0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782638"/>
            <a:ext cx="6972300" cy="3922712"/>
          </a:xfrm>
          <a:ln/>
        </p:spPr>
      </p:sp>
      <p:sp>
        <p:nvSpPr>
          <p:cNvPr id="17411" name="Pladsholder til noter 2">
            <a:extLst>
              <a:ext uri="{FF2B5EF4-FFF2-40B4-BE49-F238E27FC236}">
                <a16:creationId xmlns:a16="http://schemas.microsoft.com/office/drawing/2014/main" id="{4A99A828-0572-428B-B33D-15735328D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17412" name="Pladsholder til slidenummer 3">
            <a:extLst>
              <a:ext uri="{FF2B5EF4-FFF2-40B4-BE49-F238E27FC236}">
                <a16:creationId xmlns:a16="http://schemas.microsoft.com/office/drawing/2014/main" id="{AABB38E0-3440-46A5-85B4-28345B0C4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9504F3-A85E-4DEB-A0A1-8FDCC918C318}" type="slidenum">
              <a:rPr lang="da-DK" altLang="da-DK" smtClean="0"/>
              <a:pPr/>
              <a:t>10</a:t>
            </a:fld>
            <a:endParaRPr lang="da-DK" alt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Pladsholder til slidebillede 1">
            <a:extLst>
              <a:ext uri="{FF2B5EF4-FFF2-40B4-BE49-F238E27FC236}">
                <a16:creationId xmlns:a16="http://schemas.microsoft.com/office/drawing/2014/main" id="{73C4113E-4279-4B1C-B13B-587BB83C5A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41300" y="782638"/>
            <a:ext cx="6972300" cy="3922712"/>
          </a:xfrm>
          <a:ln/>
        </p:spPr>
      </p:sp>
      <p:sp>
        <p:nvSpPr>
          <p:cNvPr id="24579" name="Pladsholder til noter 2">
            <a:extLst>
              <a:ext uri="{FF2B5EF4-FFF2-40B4-BE49-F238E27FC236}">
                <a16:creationId xmlns:a16="http://schemas.microsoft.com/office/drawing/2014/main" id="{C1E019CF-EFD7-45D4-81A3-A1686EEAE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da-DK"/>
          </a:p>
        </p:txBody>
      </p:sp>
      <p:sp>
        <p:nvSpPr>
          <p:cNvPr id="24580" name="Pladsholder til slidenummer 3">
            <a:extLst>
              <a:ext uri="{FF2B5EF4-FFF2-40B4-BE49-F238E27FC236}">
                <a16:creationId xmlns:a16="http://schemas.microsoft.com/office/drawing/2014/main" id="{D553AE83-F704-41C2-BCB1-89FF20F4E4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09F83F9-6065-4A8D-988A-8D90705FE773}" type="slidenum">
              <a:rPr lang="da-DK" altLang="da-DK" smtClean="0"/>
              <a:pPr/>
              <a:t>13</a:t>
            </a:fld>
            <a:endParaRPr lang="da-DK" alt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1D266D-E36C-42BC-B063-3728758FEE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15BB3E7-28E2-4803-958F-C32B9AD18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a-DK"/>
              <a:t>Broen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B853B45-8433-4E19-9246-B5025D45F0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258DC0A-4A6F-4BBB-8B90-ABCC18D0F724}" type="slidenum">
              <a:rPr lang="da-DK" altLang="da-DK"/>
              <a:pPr>
                <a:defRPr/>
              </a:pPr>
              <a:t>‹nr.›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2147816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C9786B-624D-4DC2-BE21-296C826DB8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E45CE-E59F-49D4-9412-653A0FEAAC13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180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rgbClr val="DEDED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368B936-4661-4742-A099-4A96B3966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63600" y="533400"/>
            <a:ext cx="665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titeltypografi i masteren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C1596FC7-7071-47F9-90FE-3888975308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/>
              <a:t>Klik for at redigere teksttypografierne i masteren</a:t>
            </a:r>
          </a:p>
          <a:p>
            <a:pPr lvl="1"/>
            <a:r>
              <a:rPr lang="da-DK" altLang="da-DK"/>
              <a:t>Andet niveau</a:t>
            </a:r>
          </a:p>
          <a:p>
            <a:pPr lvl="2"/>
            <a:r>
              <a:rPr lang="da-DK" altLang="da-DK"/>
              <a:t>Tredje niveau</a:t>
            </a:r>
          </a:p>
          <a:p>
            <a:pPr lvl="3"/>
            <a:r>
              <a:rPr lang="da-DK" altLang="da-DK"/>
              <a:t>Fjerde niveau</a:t>
            </a:r>
          </a:p>
          <a:p>
            <a:pPr lvl="4"/>
            <a:r>
              <a:rPr lang="da-DK" altLang="da-DK"/>
              <a:t>Femte niveau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89319CB-EAF7-4111-A5A5-D0020FD927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03200" y="6477000"/>
            <a:ext cx="345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01CA21D-97DB-4613-B215-758EA641FA10}" type="datetime1">
              <a:rPr lang="da-DK"/>
              <a:pPr>
                <a:defRPr/>
              </a:pPr>
              <a:t>03-12-2019</a:t>
            </a:fld>
            <a:endParaRPr lang="da-DK"/>
          </a:p>
        </p:txBody>
      </p:sp>
      <p:pic>
        <p:nvPicPr>
          <p:cNvPr id="1029" name="Billede 6" descr="logo_ny_tryk.tif">
            <a:extLst>
              <a:ext uri="{FF2B5EF4-FFF2-40B4-BE49-F238E27FC236}">
                <a16:creationId xmlns:a16="http://schemas.microsoft.com/office/drawing/2014/main" id="{3905084E-C7C4-458B-AADF-FCA0D78212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00" y="285751"/>
            <a:ext cx="215900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2">
            <a:extLst>
              <a:ext uri="{FF2B5EF4-FFF2-40B4-BE49-F238E27FC236}">
                <a16:creationId xmlns:a16="http://schemas.microsoft.com/office/drawing/2014/main" id="{E756AB15-2C30-4786-9D38-73DCE1CEA4C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629400"/>
            <a:ext cx="12192000" cy="228600"/>
          </a:xfrm>
          <a:prstGeom prst="rect">
            <a:avLst/>
          </a:prstGeom>
          <a:solidFill>
            <a:srgbClr val="47474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da-DK" altLang="da-DK" sz="1200" b="1">
                <a:solidFill>
                  <a:schemeClr val="bg1"/>
                </a:solidFill>
                <a:cs typeface="Arial" charset="0"/>
              </a:rPr>
              <a:t>www.CRECEA.dk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474747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74747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74747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474747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003366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C2D4AA7-4F49-4766-B84C-FDC7EC0914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63256" y="1557338"/>
            <a:ext cx="10058400" cy="2303462"/>
          </a:xfrm>
        </p:spPr>
        <p:txBody>
          <a:bodyPr/>
          <a:lstStyle/>
          <a:p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r>
              <a:rPr lang="da-DK" altLang="da-DK" sz="5400" dirty="0">
                <a:latin typeface="Calibri Light" panose="020F0302020204030204" pitchFamily="34" charset="0"/>
              </a:rPr>
              <a:t>Arbejdsstedets indretning</a:t>
            </a:r>
            <a:br>
              <a:rPr lang="da-DK" altLang="da-DK" sz="3200" dirty="0">
                <a:latin typeface="Calibri Light" panose="020F0302020204030204" pitchFamily="34" charset="0"/>
              </a:rPr>
            </a:br>
            <a:br>
              <a:rPr lang="da-DK" altLang="da-DK" sz="3200" dirty="0">
                <a:latin typeface="Calibri Light" panose="020F0302020204030204" pitchFamily="34" charset="0"/>
              </a:rPr>
            </a:br>
            <a:r>
              <a:rPr lang="da-DK" altLang="da-DK" sz="3200" dirty="0">
                <a:latin typeface="Calibri Light" panose="020F0302020204030204" pitchFamily="34" charset="0"/>
              </a:rPr>
              <a:t>Indretning af arbejdspladsen </a:t>
            </a:r>
            <a:br>
              <a:rPr lang="da-DK" altLang="da-DK" sz="3200" dirty="0">
                <a:latin typeface="Calibri Light" panose="020F0302020204030204" pitchFamily="34" charset="0"/>
              </a:rPr>
            </a:br>
            <a:r>
              <a:rPr lang="da-DK" altLang="da-DK" sz="3200" dirty="0">
                <a:latin typeface="Calibri Light" panose="020F0302020204030204" pitchFamily="34" charset="0"/>
              </a:rPr>
              <a:t>Ergonomiske forhold – forebyggelse af u</a:t>
            </a:r>
            <a:r>
              <a:rPr lang="da-DK" altLang="da-DK" dirty="0">
                <a:latin typeface="Calibri Light" panose="020F0302020204030204" pitchFamily="34" charset="0"/>
              </a:rPr>
              <a:t>lykker</a:t>
            </a: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br>
              <a:rPr lang="da-DK" altLang="da-DK" dirty="0"/>
            </a:br>
            <a:endParaRPr lang="da-DK" altLang="da-DK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3B11B3B-C5F4-4CA3-A72B-EA2A197E2D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3256" y="4797426"/>
            <a:ext cx="10058400" cy="1281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altLang="da-DK" sz="1600" dirty="0"/>
              <a:t>						Jan Rasmussen, arbejdsmiljøkonsulent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altLang="da-DK" sz="1600" dirty="0"/>
              <a:t>						jar@crecea.dk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a-DK" altLang="da-DK" sz="1600" dirty="0"/>
              <a:t>						www.crecea.dk</a:t>
            </a:r>
          </a:p>
        </p:txBody>
      </p:sp>
      <p:pic>
        <p:nvPicPr>
          <p:cNvPr id="6148" name="Billede 1">
            <a:extLst>
              <a:ext uri="{FF2B5EF4-FFF2-40B4-BE49-F238E27FC236}">
                <a16:creationId xmlns:a16="http://schemas.microsoft.com/office/drawing/2014/main" id="{236AED41-8966-4143-84B0-9BFEC2188F8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1126" y="4485890"/>
            <a:ext cx="1162050" cy="139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>
            <a:extLst>
              <a:ext uri="{FF2B5EF4-FFF2-40B4-BE49-F238E27FC236}">
                <a16:creationId xmlns:a16="http://schemas.microsoft.com/office/drawing/2014/main" id="{91E52E2F-91D4-46E8-AA1D-720475F996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2889" y="437703"/>
            <a:ext cx="6156325" cy="533400"/>
          </a:xfrm>
        </p:spPr>
        <p:txBody>
          <a:bodyPr/>
          <a:lstStyle/>
          <a:p>
            <a:r>
              <a:rPr lang="da-DK" altLang="da-DK" sz="3200" dirty="0">
                <a:latin typeface="Calibri Light" panose="020F0302020204030204" pitchFamily="34" charset="0"/>
              </a:rPr>
              <a:t>Arbejdspladsens indretning - Risici</a:t>
            </a:r>
          </a:p>
        </p:txBody>
      </p:sp>
      <p:pic>
        <p:nvPicPr>
          <p:cNvPr id="16387" name="Pladsholder til indhold 6">
            <a:extLst>
              <a:ext uri="{FF2B5EF4-FFF2-40B4-BE49-F238E27FC236}">
                <a16:creationId xmlns:a16="http://schemas.microsoft.com/office/drawing/2014/main" id="{2DDCE462-73C8-455D-A510-EB092A581F92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740650" y="3775076"/>
            <a:ext cx="2116138" cy="2709863"/>
          </a:xfrm>
        </p:spPr>
      </p:pic>
      <p:pic>
        <p:nvPicPr>
          <p:cNvPr id="16388" name="Billede 9">
            <a:extLst>
              <a:ext uri="{FF2B5EF4-FFF2-40B4-BE49-F238E27FC236}">
                <a16:creationId xmlns:a16="http://schemas.microsoft.com/office/drawing/2014/main" id="{1F7A8F65-1A6B-42E6-987D-1B1B873D6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3088" y="1557339"/>
            <a:ext cx="29400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Billede 6">
            <a:extLst>
              <a:ext uri="{FF2B5EF4-FFF2-40B4-BE49-F238E27FC236}">
                <a16:creationId xmlns:a16="http://schemas.microsoft.com/office/drawing/2014/main" id="{B29D4DC2-885C-42BA-B989-8042ADD20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526" y="1290639"/>
            <a:ext cx="3101975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Billede 11">
            <a:extLst>
              <a:ext uri="{FF2B5EF4-FFF2-40B4-BE49-F238E27FC236}">
                <a16:creationId xmlns:a16="http://schemas.microsoft.com/office/drawing/2014/main" id="{3B619D75-B32C-4D24-9BB5-D919D8DE9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8075" y="3155950"/>
            <a:ext cx="2249488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F188AA3F-C56A-457D-9E61-889B343432D3}"/>
              </a:ext>
            </a:extLst>
          </p:cNvPr>
          <p:cNvSpPr/>
          <p:nvPr/>
        </p:nvSpPr>
        <p:spPr>
          <a:xfrm>
            <a:off x="6383339" y="5057776"/>
            <a:ext cx="73025" cy="73025"/>
          </a:xfrm>
          <a:prstGeom prst="ellipse">
            <a:avLst/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AE9D03C2-5ED6-4C93-A0DD-AAA11FE8F655}"/>
              </a:ext>
            </a:extLst>
          </p:cNvPr>
          <p:cNvSpPr/>
          <p:nvPr/>
        </p:nvSpPr>
        <p:spPr>
          <a:xfrm rot="892250">
            <a:off x="2349501" y="1495426"/>
            <a:ext cx="1933575" cy="157956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61FCC50-B478-433B-8E9B-FD3D7E85EF05}"/>
              </a:ext>
            </a:extLst>
          </p:cNvPr>
          <p:cNvSpPr/>
          <p:nvPr/>
        </p:nvSpPr>
        <p:spPr>
          <a:xfrm>
            <a:off x="7740650" y="1371600"/>
            <a:ext cx="2027238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51284ABF-31F0-49AE-9A27-06CD12A49ECC}"/>
              </a:ext>
            </a:extLst>
          </p:cNvPr>
          <p:cNvSpPr/>
          <p:nvPr/>
        </p:nvSpPr>
        <p:spPr>
          <a:xfrm>
            <a:off x="7829550" y="3749675"/>
            <a:ext cx="2027238" cy="65563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Gangetegn 1">
            <a:extLst>
              <a:ext uri="{FF2B5EF4-FFF2-40B4-BE49-F238E27FC236}">
                <a16:creationId xmlns:a16="http://schemas.microsoft.com/office/drawing/2014/main" id="{3F0C2ED6-235A-463E-9047-DDBDA3810C2F}"/>
              </a:ext>
            </a:extLst>
          </p:cNvPr>
          <p:cNvSpPr/>
          <p:nvPr/>
        </p:nvSpPr>
        <p:spPr>
          <a:xfrm>
            <a:off x="5585619" y="4405313"/>
            <a:ext cx="914400" cy="91440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965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>
            <a:extLst>
              <a:ext uri="{FF2B5EF4-FFF2-40B4-BE49-F238E27FC236}">
                <a16:creationId xmlns:a16="http://schemas.microsoft.com/office/drawing/2014/main" id="{62AB34CA-F25C-4D0A-977B-F2BB6E8525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5672" y="431212"/>
            <a:ext cx="6084888" cy="533400"/>
          </a:xfrm>
        </p:spPr>
        <p:txBody>
          <a:bodyPr/>
          <a:lstStyle/>
          <a:p>
            <a:r>
              <a:rPr lang="da-DK" altLang="da-DK" sz="3200" dirty="0">
                <a:latin typeface="Calibri Light" panose="020F0302020204030204" pitchFamily="34" charset="0"/>
              </a:rPr>
              <a:t>Arbejdspladsens indretning - Risici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73713C6F-53FC-4718-8FB1-B3370E92AC1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6735" y="1258889"/>
            <a:ext cx="8231187" cy="4827587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Frihøjde (2100 mm)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Kun A-paller i reol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Stabilt lastede paller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Sikring med fx folie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Fri plads (min. 1 m)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God belysning (200 lux)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Plant underlag</a:t>
            </a:r>
          </a:p>
        </p:txBody>
      </p:sp>
      <p:pic>
        <p:nvPicPr>
          <p:cNvPr id="18436" name="Pladsholder til indhold 4">
            <a:extLst>
              <a:ext uri="{FF2B5EF4-FFF2-40B4-BE49-F238E27FC236}">
                <a16:creationId xmlns:a16="http://schemas.microsoft.com/office/drawing/2014/main" id="{B04978E7-82B3-4D7D-B1FC-752E25E804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9888" y="1620839"/>
            <a:ext cx="4991100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l: opadgående-nedadgående 8">
            <a:extLst>
              <a:ext uri="{FF2B5EF4-FFF2-40B4-BE49-F238E27FC236}">
                <a16:creationId xmlns:a16="http://schemas.microsoft.com/office/drawing/2014/main" id="{612E0DE3-EAE5-4AF2-9806-080FCA23B22C}"/>
              </a:ext>
            </a:extLst>
          </p:cNvPr>
          <p:cNvSpPr/>
          <p:nvPr/>
        </p:nvSpPr>
        <p:spPr>
          <a:xfrm>
            <a:off x="7161214" y="1916114"/>
            <a:ext cx="230187" cy="3025775"/>
          </a:xfrm>
          <a:prstGeom prst="up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A8BDDCA7-9BFE-4365-9BF2-65958BAB261C}"/>
              </a:ext>
            </a:extLst>
          </p:cNvPr>
          <p:cNvSpPr/>
          <p:nvPr/>
        </p:nvSpPr>
        <p:spPr>
          <a:xfrm>
            <a:off x="5638800" y="1611313"/>
            <a:ext cx="914400" cy="914400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1" name="Pil: opadgående-nedadgående 10">
            <a:extLst>
              <a:ext uri="{FF2B5EF4-FFF2-40B4-BE49-F238E27FC236}">
                <a16:creationId xmlns:a16="http://schemas.microsoft.com/office/drawing/2014/main" id="{1D29ACE7-AFFD-402B-B69A-14AF24625C0C}"/>
              </a:ext>
            </a:extLst>
          </p:cNvPr>
          <p:cNvSpPr/>
          <p:nvPr/>
        </p:nvSpPr>
        <p:spPr>
          <a:xfrm rot="4302287">
            <a:off x="6965950" y="4645025"/>
            <a:ext cx="368300" cy="1797050"/>
          </a:xfrm>
          <a:prstGeom prst="upDown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Tankeboble: sky 11">
            <a:extLst>
              <a:ext uri="{FF2B5EF4-FFF2-40B4-BE49-F238E27FC236}">
                <a16:creationId xmlns:a16="http://schemas.microsoft.com/office/drawing/2014/main" id="{DBF389FD-76E0-4964-BF04-720766CD4129}"/>
              </a:ext>
            </a:extLst>
          </p:cNvPr>
          <p:cNvSpPr/>
          <p:nvPr/>
        </p:nvSpPr>
        <p:spPr>
          <a:xfrm rot="10800000">
            <a:off x="5638801" y="1770064"/>
            <a:ext cx="4911725" cy="3798887"/>
          </a:xfrm>
          <a:prstGeom prst="cloudCallout">
            <a:avLst>
              <a:gd name="adj1" fmla="val -25578"/>
              <a:gd name="adj2" fmla="val 44998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592BC64-B004-4C70-BC0C-577E01CF1ED2}"/>
              </a:ext>
            </a:extLst>
          </p:cNvPr>
          <p:cNvSpPr/>
          <p:nvPr/>
        </p:nvSpPr>
        <p:spPr>
          <a:xfrm>
            <a:off x="7474688" y="2525714"/>
            <a:ext cx="407250" cy="47148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E5EC050-67D9-42E2-9E54-7D03F6BFC802}"/>
              </a:ext>
            </a:extLst>
          </p:cNvPr>
          <p:cNvSpPr/>
          <p:nvPr/>
        </p:nvSpPr>
        <p:spPr>
          <a:xfrm>
            <a:off x="6377526" y="4419497"/>
            <a:ext cx="617347" cy="667152"/>
          </a:xfrm>
          <a:prstGeom prst="ellipse">
            <a:avLst/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980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>
            <a:extLst>
              <a:ext uri="{FF2B5EF4-FFF2-40B4-BE49-F238E27FC236}">
                <a16:creationId xmlns:a16="http://schemas.microsoft.com/office/drawing/2014/main" id="{72BC1154-5DA1-47C7-8861-3FE12B32D5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662" y="427070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Ergonomiske forhold - Risici</a:t>
            </a:r>
          </a:p>
        </p:txBody>
      </p:sp>
      <p:sp>
        <p:nvSpPr>
          <p:cNvPr id="20483" name="Pladsholder til indhold 2">
            <a:extLst>
              <a:ext uri="{FF2B5EF4-FFF2-40B4-BE49-F238E27FC236}">
                <a16:creationId xmlns:a16="http://schemas.microsoft.com/office/drawing/2014/main" id="{2F8CACF3-2FBA-4AD2-87D8-236E87D366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48662" y="1470837"/>
            <a:ext cx="10363200" cy="4114800"/>
          </a:xfrm>
        </p:spPr>
        <p:txBody>
          <a:bodyPr/>
          <a:lstStyle/>
          <a:p>
            <a:pPr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Når en byrde løftes. Hvor meget betyder rækkeafstanden i forhold kroppens fysiske belastning?</a:t>
            </a:r>
          </a:p>
          <a:p>
            <a:endParaRPr lang="da-DK" altLang="da-DK" sz="2400" dirty="0"/>
          </a:p>
          <a:p>
            <a:endParaRPr lang="da-DK" altLang="da-DK" sz="2400" dirty="0"/>
          </a:p>
        </p:txBody>
      </p:sp>
      <p:pic>
        <p:nvPicPr>
          <p:cNvPr id="20484" name="Billede 3">
            <a:extLst>
              <a:ext uri="{FF2B5EF4-FFF2-40B4-BE49-F238E27FC236}">
                <a16:creationId xmlns:a16="http://schemas.microsoft.com/office/drawing/2014/main" id="{6D0C8AB7-F711-46C7-8CB2-708CB820D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171" y="2604977"/>
            <a:ext cx="4954967" cy="38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5116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>
            <a:extLst>
              <a:ext uri="{FF2B5EF4-FFF2-40B4-BE49-F238E27FC236}">
                <a16:creationId xmlns:a16="http://schemas.microsoft.com/office/drawing/2014/main" id="{1AEFA74B-5F92-41D8-BDC1-27161CA45B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031" y="427070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Ergonomiske forhold - Risici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10B8D98-449B-40FD-945A-ACFFC8F8DC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031" y="1167219"/>
            <a:ext cx="8062912" cy="4673600"/>
          </a:xfrm>
        </p:spPr>
        <p:txBody>
          <a:bodyPr/>
          <a:lstStyle/>
          <a:p>
            <a:pPr marL="324000">
              <a:spcBef>
                <a:spcPts val="1800"/>
              </a:spcBef>
              <a:buClr>
                <a:srgbClr val="EF9443"/>
              </a:buClr>
              <a:buFont typeface="Arial" panose="020B0604020202020204" pitchFamily="34" charset="0"/>
              <a:buChar char="•"/>
            </a:pPr>
            <a:r>
              <a:rPr lang="da-DK" altLang="da-DK" sz="2800" dirty="0">
                <a:latin typeface="Calibri" panose="020F0502020204030204" pitchFamily="34" charset="0"/>
              </a:rPr>
              <a:t>Rækkeafstand (max 45 cm)</a:t>
            </a:r>
          </a:p>
          <a:p>
            <a:pPr marL="324000">
              <a:spcBef>
                <a:spcPts val="1800"/>
              </a:spcBef>
              <a:buClr>
                <a:srgbClr val="EF9443"/>
              </a:buClr>
              <a:buFont typeface="Arial" panose="020B0604020202020204" pitchFamily="34" charset="0"/>
              <a:buChar char="•"/>
            </a:pPr>
            <a:r>
              <a:rPr lang="da-DK" altLang="da-DK" sz="2800" dirty="0">
                <a:latin typeface="Calibri" panose="020F0502020204030204" pitchFamily="34" charset="0"/>
              </a:rPr>
              <a:t>Arbejdshøjde</a:t>
            </a:r>
            <a:br>
              <a:rPr lang="da-DK" altLang="da-DK" sz="2800" dirty="0">
                <a:latin typeface="Calibri" panose="020F0502020204030204" pitchFamily="34" charset="0"/>
              </a:rPr>
            </a:br>
            <a:r>
              <a:rPr lang="da-DK" altLang="da-DK" sz="2800" dirty="0">
                <a:latin typeface="Calibri" panose="020F0502020204030204" pitchFamily="34" charset="0"/>
              </a:rPr>
              <a:t>- Løft og afsætning</a:t>
            </a:r>
          </a:p>
          <a:p>
            <a:pPr marL="324000">
              <a:spcBef>
                <a:spcPts val="1800"/>
              </a:spcBef>
              <a:buClr>
                <a:srgbClr val="EF9443"/>
              </a:buClr>
              <a:buFont typeface="Arial" panose="020B0604020202020204" pitchFamily="34" charset="0"/>
              <a:buChar char="•"/>
            </a:pPr>
            <a:r>
              <a:rPr lang="da-DK" altLang="da-DK" sz="2800" dirty="0">
                <a:latin typeface="Calibri" panose="020F0502020204030204" pitchFamily="34" charset="0"/>
              </a:rPr>
              <a:t>Vægt af kolli </a:t>
            </a:r>
          </a:p>
          <a:p>
            <a:pPr marL="324000">
              <a:spcBef>
                <a:spcPts val="1800"/>
              </a:spcBef>
              <a:buClr>
                <a:srgbClr val="EF9443"/>
              </a:buClr>
              <a:buFont typeface="Arial" panose="020B0604020202020204" pitchFamily="34" charset="0"/>
              <a:buChar char="•"/>
            </a:pPr>
            <a:r>
              <a:rPr lang="da-DK" altLang="da-DK" sz="2800" dirty="0">
                <a:latin typeface="Calibri" panose="020F0502020204030204" pitchFamily="34" charset="0"/>
              </a:rPr>
              <a:t>Bæreafstand (2 m / 20 m)</a:t>
            </a:r>
          </a:p>
        </p:txBody>
      </p:sp>
      <p:pic>
        <p:nvPicPr>
          <p:cNvPr id="23556" name="Billede 7">
            <a:extLst>
              <a:ext uri="{FF2B5EF4-FFF2-40B4-BE49-F238E27FC236}">
                <a16:creationId xmlns:a16="http://schemas.microsoft.com/office/drawing/2014/main" id="{38F11545-6E77-4A1B-B4FD-87230F21E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9950" y="1449388"/>
            <a:ext cx="4464050" cy="4673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1F38AFAC-782D-4EE4-97CB-FD7C0CA23259}"/>
              </a:ext>
            </a:extLst>
          </p:cNvPr>
          <p:cNvSpPr/>
          <p:nvPr/>
        </p:nvSpPr>
        <p:spPr>
          <a:xfrm>
            <a:off x="7464426" y="1841499"/>
            <a:ext cx="446197" cy="389345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" name="Pil: venstre-højre 9">
            <a:extLst>
              <a:ext uri="{FF2B5EF4-FFF2-40B4-BE49-F238E27FC236}">
                <a16:creationId xmlns:a16="http://schemas.microsoft.com/office/drawing/2014/main" id="{BB11A39F-925C-4531-9B08-34FC4992755A}"/>
              </a:ext>
            </a:extLst>
          </p:cNvPr>
          <p:cNvSpPr/>
          <p:nvPr/>
        </p:nvSpPr>
        <p:spPr>
          <a:xfrm>
            <a:off x="6586539" y="2513014"/>
            <a:ext cx="1152525" cy="295275"/>
          </a:xfrm>
          <a:prstGeom prst="left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1" name="Pil: venstre-højre 10">
            <a:extLst>
              <a:ext uri="{FF2B5EF4-FFF2-40B4-BE49-F238E27FC236}">
                <a16:creationId xmlns:a16="http://schemas.microsoft.com/office/drawing/2014/main" id="{214824B4-6C26-4051-B6BD-DCC92927FE19}"/>
              </a:ext>
            </a:extLst>
          </p:cNvPr>
          <p:cNvSpPr/>
          <p:nvPr/>
        </p:nvSpPr>
        <p:spPr>
          <a:xfrm rot="5400000">
            <a:off x="6819107" y="3609182"/>
            <a:ext cx="2736850" cy="300037"/>
          </a:xfrm>
          <a:prstGeom prst="left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Pil: venstre-højre 11">
            <a:extLst>
              <a:ext uri="{FF2B5EF4-FFF2-40B4-BE49-F238E27FC236}">
                <a16:creationId xmlns:a16="http://schemas.microsoft.com/office/drawing/2014/main" id="{5B04FDDA-2183-4E86-80A7-791AAA5C00A1}"/>
              </a:ext>
            </a:extLst>
          </p:cNvPr>
          <p:cNvSpPr/>
          <p:nvPr/>
        </p:nvSpPr>
        <p:spPr>
          <a:xfrm rot="5400000">
            <a:off x="8167688" y="4178300"/>
            <a:ext cx="2519362" cy="300038"/>
          </a:xfrm>
          <a:prstGeom prst="left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4" name="Pil: bøjet 13">
            <a:extLst>
              <a:ext uri="{FF2B5EF4-FFF2-40B4-BE49-F238E27FC236}">
                <a16:creationId xmlns:a16="http://schemas.microsoft.com/office/drawing/2014/main" id="{49BB1564-7265-48B3-91C2-78901B907BD5}"/>
              </a:ext>
            </a:extLst>
          </p:cNvPr>
          <p:cNvSpPr/>
          <p:nvPr/>
        </p:nvSpPr>
        <p:spPr>
          <a:xfrm flipV="1">
            <a:off x="7739063" y="5016501"/>
            <a:ext cx="1123950" cy="1133475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61158"/>
            </a:avLst>
          </a:prstGeom>
          <a:solidFill>
            <a:schemeClr val="bg1"/>
          </a:solidFill>
          <a:ln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16" name="Ligebenet trapez 15">
            <a:extLst>
              <a:ext uri="{FF2B5EF4-FFF2-40B4-BE49-F238E27FC236}">
                <a16:creationId xmlns:a16="http://schemas.microsoft.com/office/drawing/2014/main" id="{D9000E4F-3C48-41F9-AAFE-F8B5B47022E5}"/>
              </a:ext>
            </a:extLst>
          </p:cNvPr>
          <p:cNvSpPr/>
          <p:nvPr/>
        </p:nvSpPr>
        <p:spPr>
          <a:xfrm>
            <a:off x="9525000" y="2589213"/>
            <a:ext cx="914400" cy="690562"/>
          </a:xfrm>
          <a:prstGeom prst="trapezoid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sz="2400" dirty="0"/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31163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>
            <a:extLst>
              <a:ext uri="{FF2B5EF4-FFF2-40B4-BE49-F238E27FC236}">
                <a16:creationId xmlns:a16="http://schemas.microsoft.com/office/drawing/2014/main" id="{F81FD1C0-9AA4-4B99-A2DF-56DC1B9261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660" y="416440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Ergonomiske forhold - Risici</a:t>
            </a:r>
          </a:p>
        </p:txBody>
      </p:sp>
      <p:pic>
        <p:nvPicPr>
          <p:cNvPr id="21507" name="Pladsholder til indhold 3">
            <a:extLst>
              <a:ext uri="{FF2B5EF4-FFF2-40B4-BE49-F238E27FC236}">
                <a16:creationId xmlns:a16="http://schemas.microsoft.com/office/drawing/2014/main" id="{370B4561-503F-41F2-B2D7-0DD5CE436217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87700" y="1773238"/>
            <a:ext cx="5816600" cy="4233862"/>
          </a:xfrm>
        </p:spPr>
      </p:pic>
    </p:spTree>
    <p:extLst>
      <p:ext uri="{BB962C8B-B14F-4D97-AF65-F5344CB8AC3E}">
        <p14:creationId xmlns:p14="http://schemas.microsoft.com/office/powerpoint/2010/main" val="3557029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el 1">
            <a:extLst>
              <a:ext uri="{FF2B5EF4-FFF2-40B4-BE49-F238E27FC236}">
                <a16:creationId xmlns:a16="http://schemas.microsoft.com/office/drawing/2014/main" id="{06DD22A1-3671-4009-8D61-B5EF1B7A71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398" y="427070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Ergonomiske forhold - Risici</a:t>
            </a:r>
          </a:p>
        </p:txBody>
      </p:sp>
      <p:pic>
        <p:nvPicPr>
          <p:cNvPr id="22531" name="Pladsholder til indhold 2">
            <a:extLst>
              <a:ext uri="{FF2B5EF4-FFF2-40B4-BE49-F238E27FC236}">
                <a16:creationId xmlns:a16="http://schemas.microsoft.com/office/drawing/2014/main" id="{3BB5A047-8CE7-4230-A538-C13AD0F8AA35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56363" y="1255714"/>
            <a:ext cx="2735262" cy="4103687"/>
          </a:xfrm>
        </p:spPr>
      </p:pic>
      <p:pic>
        <p:nvPicPr>
          <p:cNvPr id="22532" name="Picture 11">
            <a:extLst>
              <a:ext uri="{FF2B5EF4-FFF2-40B4-BE49-F238E27FC236}">
                <a16:creationId xmlns:a16="http://schemas.microsoft.com/office/drawing/2014/main" id="{5C387F4B-E8AA-4D3F-9187-6F6077A72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550" y="1341439"/>
            <a:ext cx="302418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vinklet trekant 1">
            <a:extLst>
              <a:ext uri="{FF2B5EF4-FFF2-40B4-BE49-F238E27FC236}">
                <a16:creationId xmlns:a16="http://schemas.microsoft.com/office/drawing/2014/main" id="{965919A3-0AF3-4882-820D-8EA3F64CA925}"/>
              </a:ext>
            </a:extLst>
          </p:cNvPr>
          <p:cNvSpPr/>
          <p:nvPr/>
        </p:nvSpPr>
        <p:spPr>
          <a:xfrm rot="5400000">
            <a:off x="1704003" y="2132987"/>
            <a:ext cx="2406475" cy="823384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946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>
            <a:extLst>
              <a:ext uri="{FF2B5EF4-FFF2-40B4-BE49-F238E27FC236}">
                <a16:creationId xmlns:a16="http://schemas.microsoft.com/office/drawing/2014/main" id="{4EA61281-FFF5-4427-93D0-CE4C5E607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661" y="401341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Ergonomiske forhold - Risici</a:t>
            </a:r>
          </a:p>
        </p:txBody>
      </p:sp>
      <p:pic>
        <p:nvPicPr>
          <p:cNvPr id="25603" name="Pladsholder til indhold 3">
            <a:extLst>
              <a:ext uri="{FF2B5EF4-FFF2-40B4-BE49-F238E27FC236}">
                <a16:creationId xmlns:a16="http://schemas.microsoft.com/office/drawing/2014/main" id="{FFB33CDE-1860-45EB-AB22-0FA194D861BB}"/>
              </a:ext>
            </a:extLst>
          </p:cNvPr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3776" y="4511971"/>
            <a:ext cx="32781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ladsholder til indhold 15">
            <a:extLst>
              <a:ext uri="{FF2B5EF4-FFF2-40B4-BE49-F238E27FC236}">
                <a16:creationId xmlns:a16="http://schemas.microsoft.com/office/drawing/2014/main" id="{E68158FD-DCBF-464F-AF96-11A008DC5D36}"/>
              </a:ext>
            </a:extLst>
          </p:cNvPr>
          <p:cNvPicPr>
            <a:picLocks noGrp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14393" y="1170633"/>
            <a:ext cx="3278187" cy="3225800"/>
          </a:xfrm>
        </p:spPr>
      </p:pic>
      <p:pic>
        <p:nvPicPr>
          <p:cNvPr id="25605" name="Billede 16">
            <a:extLst>
              <a:ext uri="{FF2B5EF4-FFF2-40B4-BE49-F238E27FC236}">
                <a16:creationId xmlns:a16="http://schemas.microsoft.com/office/drawing/2014/main" id="{9FA036AC-27DC-4D6F-9F24-C0BCB5E87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9682" y="4632325"/>
            <a:ext cx="19494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Billede 2">
            <a:extLst>
              <a:ext uri="{FF2B5EF4-FFF2-40B4-BE49-F238E27FC236}">
                <a16:creationId xmlns:a16="http://schemas.microsoft.com/office/drawing/2014/main" id="{5F04997C-E016-454C-81FB-7BCFD263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41"/>
          <a:stretch>
            <a:fillRect/>
          </a:stretch>
        </p:blipFill>
        <p:spPr bwMode="auto">
          <a:xfrm>
            <a:off x="1403519" y="1170633"/>
            <a:ext cx="299561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588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>
            <a:extLst>
              <a:ext uri="{FF2B5EF4-FFF2-40B4-BE49-F238E27FC236}">
                <a16:creationId xmlns:a16="http://schemas.microsoft.com/office/drawing/2014/main" id="{8DEFF417-9602-4745-B2BB-FE3E7EFB1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7395" y="407987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Ergonomiske forhold - Risici</a:t>
            </a:r>
          </a:p>
        </p:txBody>
      </p:sp>
      <p:pic>
        <p:nvPicPr>
          <p:cNvPr id="26629" name="Billede 4">
            <a:extLst>
              <a:ext uri="{FF2B5EF4-FFF2-40B4-BE49-F238E27FC236}">
                <a16:creationId xmlns:a16="http://schemas.microsoft.com/office/drawing/2014/main" id="{0CE5A68F-B771-4AC3-BEE4-3987FB860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8687" y="3820191"/>
            <a:ext cx="3544887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BB7F5F7E-0837-4FB9-8CEE-5E8C442B8D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7395" y="1131243"/>
            <a:ext cx="3056544" cy="2835631"/>
          </a:xfrm>
          <a:prstGeom prst="rect">
            <a:avLst/>
          </a:prstGeom>
        </p:spPr>
      </p:pic>
      <p:pic>
        <p:nvPicPr>
          <p:cNvPr id="8" name="Pladsholder til indhold 3">
            <a:extLst>
              <a:ext uri="{FF2B5EF4-FFF2-40B4-BE49-F238E27FC236}">
                <a16:creationId xmlns:a16="http://schemas.microsoft.com/office/drawing/2014/main" id="{75186FEC-AEF8-4C93-8718-96AE5BD3ED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24897" y="1963879"/>
            <a:ext cx="2606422" cy="3712625"/>
          </a:xfrm>
        </p:spPr>
      </p:pic>
    </p:spTree>
    <p:extLst>
      <p:ext uri="{BB962C8B-B14F-4D97-AF65-F5344CB8AC3E}">
        <p14:creationId xmlns:p14="http://schemas.microsoft.com/office/powerpoint/2010/main" val="645004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>
            <a:extLst>
              <a:ext uri="{FF2B5EF4-FFF2-40B4-BE49-F238E27FC236}">
                <a16:creationId xmlns:a16="http://schemas.microsoft.com/office/drawing/2014/main" id="{139BCF3D-CF55-47BC-A9F5-5DE153D36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7893" y="430064"/>
            <a:ext cx="6372225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Adgangs- og transportveje - Risici</a:t>
            </a:r>
          </a:p>
        </p:txBody>
      </p:sp>
      <p:pic>
        <p:nvPicPr>
          <p:cNvPr id="27651" name="Pladsholder til indhold 4">
            <a:extLst>
              <a:ext uri="{FF2B5EF4-FFF2-40B4-BE49-F238E27FC236}">
                <a16:creationId xmlns:a16="http://schemas.microsoft.com/office/drawing/2014/main" id="{291C1063-2E84-40C4-9289-A7DA98B8C2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68625" y="1484313"/>
            <a:ext cx="6254750" cy="4691062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8C434F9-E227-48BB-A05A-C1D21D2D1D24}"/>
              </a:ext>
            </a:extLst>
          </p:cNvPr>
          <p:cNvSpPr/>
          <p:nvPr/>
        </p:nvSpPr>
        <p:spPr>
          <a:xfrm>
            <a:off x="4800600" y="1839913"/>
            <a:ext cx="1295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5ACA5F6-DF78-4FB7-87BC-7367939604DF}"/>
              </a:ext>
            </a:extLst>
          </p:cNvPr>
          <p:cNvSpPr/>
          <p:nvPr/>
        </p:nvSpPr>
        <p:spPr>
          <a:xfrm>
            <a:off x="3503614" y="4149725"/>
            <a:ext cx="1296987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DCA6E2B-3F44-4FDB-AE26-72C41F3A3C12}"/>
              </a:ext>
            </a:extLst>
          </p:cNvPr>
          <p:cNvSpPr/>
          <p:nvPr/>
        </p:nvSpPr>
        <p:spPr>
          <a:xfrm>
            <a:off x="5715000" y="5018088"/>
            <a:ext cx="1296988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6E337E4-7064-450E-9C7B-711917644A57}"/>
              </a:ext>
            </a:extLst>
          </p:cNvPr>
          <p:cNvSpPr/>
          <p:nvPr/>
        </p:nvSpPr>
        <p:spPr>
          <a:xfrm>
            <a:off x="4295775" y="3368675"/>
            <a:ext cx="1295400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43C0C21-8DD2-4734-991C-2814E52DA21F}"/>
              </a:ext>
            </a:extLst>
          </p:cNvPr>
          <p:cNvSpPr/>
          <p:nvPr/>
        </p:nvSpPr>
        <p:spPr>
          <a:xfrm>
            <a:off x="5975350" y="3825875"/>
            <a:ext cx="1036638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E1C0E8E-8881-4B04-9F16-9C59A76A56C2}"/>
              </a:ext>
            </a:extLst>
          </p:cNvPr>
          <p:cNvSpPr/>
          <p:nvPr/>
        </p:nvSpPr>
        <p:spPr>
          <a:xfrm>
            <a:off x="7248526" y="3573463"/>
            <a:ext cx="576263" cy="91440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FADA694B-6A1B-47A3-9A52-AF71CBD1E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625" y="1501775"/>
            <a:ext cx="13271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573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>
            <a:extLst>
              <a:ext uri="{FF2B5EF4-FFF2-40B4-BE49-F238E27FC236}">
                <a16:creationId xmlns:a16="http://schemas.microsoft.com/office/drawing/2014/main" id="{4834483D-13DB-4B56-913D-635B896DE0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4890" y="427070"/>
            <a:ext cx="6227763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Adgangs- og transportveje - Risici</a:t>
            </a:r>
          </a:p>
        </p:txBody>
      </p:sp>
      <p:pic>
        <p:nvPicPr>
          <p:cNvPr id="28675" name="Pladsholder til indhold 4">
            <a:extLst>
              <a:ext uri="{FF2B5EF4-FFF2-40B4-BE49-F238E27FC236}">
                <a16:creationId xmlns:a16="http://schemas.microsoft.com/office/drawing/2014/main" id="{6440BF8B-0D5D-47A9-86A2-44441F96E8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66988" y="1557338"/>
            <a:ext cx="3086100" cy="4114800"/>
          </a:xfrm>
        </p:spPr>
      </p:pic>
      <p:pic>
        <p:nvPicPr>
          <p:cNvPr id="28676" name="Billede 6">
            <a:extLst>
              <a:ext uri="{FF2B5EF4-FFF2-40B4-BE49-F238E27FC236}">
                <a16:creationId xmlns:a16="http://schemas.microsoft.com/office/drawing/2014/main" id="{767B26A3-1DCF-4C51-BFFF-DE9844583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29339" y="1557338"/>
            <a:ext cx="36480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l: venstre-højre 8">
            <a:extLst>
              <a:ext uri="{FF2B5EF4-FFF2-40B4-BE49-F238E27FC236}">
                <a16:creationId xmlns:a16="http://schemas.microsoft.com/office/drawing/2014/main" id="{F496A7D9-EA03-402D-A7BF-BCF9338EF960}"/>
              </a:ext>
            </a:extLst>
          </p:cNvPr>
          <p:cNvSpPr/>
          <p:nvPr/>
        </p:nvSpPr>
        <p:spPr>
          <a:xfrm>
            <a:off x="3298826" y="4979988"/>
            <a:ext cx="1368425" cy="692150"/>
          </a:xfrm>
          <a:prstGeom prst="left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>
                <a:solidFill>
                  <a:schemeClr val="tx1"/>
                </a:solidFill>
              </a:rPr>
              <a:t>60 - 120</a:t>
            </a:r>
          </a:p>
        </p:txBody>
      </p:sp>
      <p:sp>
        <p:nvSpPr>
          <p:cNvPr id="10" name="Pil: venstre-højre 9">
            <a:extLst>
              <a:ext uri="{FF2B5EF4-FFF2-40B4-BE49-F238E27FC236}">
                <a16:creationId xmlns:a16="http://schemas.microsoft.com/office/drawing/2014/main" id="{2059C394-E4C4-4ECF-8C33-266B5C95A79E}"/>
              </a:ext>
            </a:extLst>
          </p:cNvPr>
          <p:cNvSpPr/>
          <p:nvPr/>
        </p:nvSpPr>
        <p:spPr>
          <a:xfrm rot="21082564">
            <a:off x="6886576" y="3790950"/>
            <a:ext cx="2024063" cy="515938"/>
          </a:xfrm>
          <a:prstGeom prst="left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>
                <a:solidFill>
                  <a:schemeClr val="tx1"/>
                </a:solidFill>
              </a:rPr>
              <a:t>60 - 150</a:t>
            </a:r>
          </a:p>
        </p:txBody>
      </p:sp>
    </p:spTree>
    <p:extLst>
      <p:ext uri="{BB962C8B-B14F-4D97-AF65-F5344CB8AC3E}">
        <p14:creationId xmlns:p14="http://schemas.microsoft.com/office/powerpoint/2010/main" val="829053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>
            <a:extLst>
              <a:ext uri="{FF2B5EF4-FFF2-40B4-BE49-F238E27FC236}">
                <a16:creationId xmlns:a16="http://schemas.microsoft.com/office/drawing/2014/main" id="{F7311D8C-B259-4031-A11F-3F1DF9D9E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5960" y="427070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CRECEA A/S - hvem er vi?</a:t>
            </a:r>
          </a:p>
        </p:txBody>
      </p:sp>
      <p:sp>
        <p:nvSpPr>
          <p:cNvPr id="7171" name="Pladsholder til indhold 2">
            <a:extLst>
              <a:ext uri="{FF2B5EF4-FFF2-40B4-BE49-F238E27FC236}">
                <a16:creationId xmlns:a16="http://schemas.microsoft.com/office/drawing/2014/main" id="{D50AEE04-88B1-433A-A7FE-527143659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55959" y="1306945"/>
            <a:ext cx="8315631" cy="4114800"/>
          </a:xfrm>
        </p:spPr>
        <p:txBody>
          <a:bodyPr/>
          <a:lstStyle/>
          <a:p>
            <a:pPr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  <a:cs typeface="Arial" panose="020B0604020202020204" pitchFamily="34" charset="0"/>
              </a:rPr>
              <a:t>CRECEA er en landsdækkende konsulentvirksomhed - autoriseret arbejdsmiljørådgiver</a:t>
            </a:r>
          </a:p>
          <a:p>
            <a:pPr>
              <a:buClr>
                <a:srgbClr val="EF9443"/>
              </a:buClr>
            </a:pPr>
            <a:endParaRPr lang="da-DK" altLang="da-DK" sz="28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  <a:cs typeface="Arial" panose="020B0604020202020204" pitchFamily="34" charset="0"/>
              </a:rPr>
              <a:t>CRECEA er en uafhængig samarbejdspartner - </a:t>
            </a:r>
            <a:br>
              <a:rPr lang="da-DK" altLang="da-DK" sz="28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da-DK" altLang="da-DK" sz="2800" dirty="0">
                <a:latin typeface="Calibri" panose="020F0502020204030204" pitchFamily="34" charset="0"/>
                <a:cs typeface="Arial" panose="020B0604020202020204" pitchFamily="34" charset="0"/>
              </a:rPr>
              <a:t>fri af partsinteresser og er ejet af CRECEAFONDEN</a:t>
            </a:r>
          </a:p>
        </p:txBody>
      </p:sp>
      <p:pic>
        <p:nvPicPr>
          <p:cNvPr id="7172" name="Picture 5" descr="Bag til god">
            <a:extLst>
              <a:ext uri="{FF2B5EF4-FFF2-40B4-BE49-F238E27FC236}">
                <a16:creationId xmlns:a16="http://schemas.microsoft.com/office/drawing/2014/main" id="{6E306D44-C10D-4AB3-A456-8647423F3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9496" y="3781012"/>
            <a:ext cx="3024187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7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>
            <a:extLst>
              <a:ext uri="{FF2B5EF4-FFF2-40B4-BE49-F238E27FC236}">
                <a16:creationId xmlns:a16="http://schemas.microsoft.com/office/drawing/2014/main" id="{4960E310-F01D-4133-8606-CBA36A9BE5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853" y="427069"/>
            <a:ext cx="6084888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Adgangs- og transportveje - Risici</a:t>
            </a:r>
          </a:p>
        </p:txBody>
      </p:sp>
      <p:pic>
        <p:nvPicPr>
          <p:cNvPr id="29699" name="Pladsholder til indhold 8">
            <a:extLst>
              <a:ext uri="{FF2B5EF4-FFF2-40B4-BE49-F238E27FC236}">
                <a16:creationId xmlns:a16="http://schemas.microsoft.com/office/drawing/2014/main" id="{1369D224-A5E4-4777-ABB7-13A119BB0D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86063" y="1538932"/>
            <a:ext cx="5924476" cy="4443357"/>
          </a:xfr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D7253A4C-9EDF-4B86-8184-169EE3D6CD75}"/>
              </a:ext>
            </a:extLst>
          </p:cNvPr>
          <p:cNvSpPr/>
          <p:nvPr/>
        </p:nvSpPr>
        <p:spPr>
          <a:xfrm rot="16200000">
            <a:off x="5340351" y="2168526"/>
            <a:ext cx="71437" cy="14446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1955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>
            <a:extLst>
              <a:ext uri="{FF2B5EF4-FFF2-40B4-BE49-F238E27FC236}">
                <a16:creationId xmlns:a16="http://schemas.microsoft.com/office/drawing/2014/main" id="{17C419E5-B7FD-4ABE-B33D-CB82C6D26F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8677" y="448817"/>
            <a:ext cx="6227763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Adgangs- og transportveje - Risici</a:t>
            </a:r>
          </a:p>
        </p:txBody>
      </p:sp>
      <p:pic>
        <p:nvPicPr>
          <p:cNvPr id="31747" name="Pladsholder til indhold 4">
            <a:extLst>
              <a:ext uri="{FF2B5EF4-FFF2-40B4-BE49-F238E27FC236}">
                <a16:creationId xmlns:a16="http://schemas.microsoft.com/office/drawing/2014/main" id="{F3B71621-7E66-4850-B602-C4F9E64BD5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36"/>
          <a:stretch>
            <a:fillRect/>
          </a:stretch>
        </p:blipFill>
        <p:spPr>
          <a:xfrm>
            <a:off x="1791922" y="2083981"/>
            <a:ext cx="3935778" cy="3891369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B0CB522F-F76A-4DC5-87D5-468BC8746170}"/>
              </a:ext>
            </a:extLst>
          </p:cNvPr>
          <p:cNvSpPr/>
          <p:nvPr/>
        </p:nvSpPr>
        <p:spPr>
          <a:xfrm>
            <a:off x="6167439" y="4076701"/>
            <a:ext cx="73025" cy="73025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7" name="Pil: venstre-højre 6">
            <a:extLst>
              <a:ext uri="{FF2B5EF4-FFF2-40B4-BE49-F238E27FC236}">
                <a16:creationId xmlns:a16="http://schemas.microsoft.com/office/drawing/2014/main" id="{C90E6CEE-0580-4FEA-979F-412E1E3070D9}"/>
              </a:ext>
            </a:extLst>
          </p:cNvPr>
          <p:cNvSpPr/>
          <p:nvPr/>
        </p:nvSpPr>
        <p:spPr>
          <a:xfrm>
            <a:off x="2509881" y="4822801"/>
            <a:ext cx="2938419" cy="838226"/>
          </a:xfrm>
          <a:prstGeom prst="left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>
                <a:solidFill>
                  <a:schemeClr val="tx1"/>
                </a:solidFill>
              </a:rPr>
              <a:t>Type køretøj + last</a:t>
            </a:r>
          </a:p>
        </p:txBody>
      </p:sp>
      <p:pic>
        <p:nvPicPr>
          <p:cNvPr id="31750" name="Billede 8">
            <a:extLst>
              <a:ext uri="{FF2B5EF4-FFF2-40B4-BE49-F238E27FC236}">
                <a16:creationId xmlns:a16="http://schemas.microsoft.com/office/drawing/2014/main" id="{00AD551D-D069-4636-8EE9-9835151A2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0463" y="2083981"/>
            <a:ext cx="3935778" cy="389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il: venstre-højre 9">
            <a:extLst>
              <a:ext uri="{FF2B5EF4-FFF2-40B4-BE49-F238E27FC236}">
                <a16:creationId xmlns:a16="http://schemas.microsoft.com/office/drawing/2014/main" id="{A63C7095-ABC5-46BF-BB16-ACD1FB803C0D}"/>
              </a:ext>
            </a:extLst>
          </p:cNvPr>
          <p:cNvSpPr/>
          <p:nvPr/>
        </p:nvSpPr>
        <p:spPr>
          <a:xfrm>
            <a:off x="6299200" y="4829151"/>
            <a:ext cx="3937630" cy="838226"/>
          </a:xfrm>
          <a:prstGeom prst="left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>
                <a:solidFill>
                  <a:schemeClr val="tx1"/>
                </a:solidFill>
              </a:rPr>
              <a:t>1 eller 2 plukkevogne + 1 m </a:t>
            </a:r>
            <a:endParaRPr lang="da-DK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90A6E3F-F695-4DF4-8438-32D37572C733}"/>
              </a:ext>
            </a:extLst>
          </p:cNvPr>
          <p:cNvSpPr/>
          <p:nvPr/>
        </p:nvSpPr>
        <p:spPr>
          <a:xfrm>
            <a:off x="7312766" y="2509285"/>
            <a:ext cx="417104" cy="51036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126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>
            <a:extLst>
              <a:ext uri="{FF2B5EF4-FFF2-40B4-BE49-F238E27FC236}">
                <a16:creationId xmlns:a16="http://schemas.microsoft.com/office/drawing/2014/main" id="{3B8FF141-76E2-474D-A545-825784419F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853" y="431502"/>
            <a:ext cx="6300788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Adgangs- og transportveje - Risici</a:t>
            </a:r>
          </a:p>
        </p:txBody>
      </p:sp>
      <p:pic>
        <p:nvPicPr>
          <p:cNvPr id="30723" name="Billede 2">
            <a:extLst>
              <a:ext uri="{FF2B5EF4-FFF2-40B4-BE49-F238E27FC236}">
                <a16:creationId xmlns:a16="http://schemas.microsoft.com/office/drawing/2014/main" id="{DC1E8A47-E6C6-45D4-8407-6DE3B2417D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6949" y="1669312"/>
            <a:ext cx="5902251" cy="4426688"/>
          </a:xfrm>
          <a:noFill/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D4F9C646-72A6-4808-892E-051AB961E227}"/>
              </a:ext>
            </a:extLst>
          </p:cNvPr>
          <p:cNvSpPr/>
          <p:nvPr/>
        </p:nvSpPr>
        <p:spPr>
          <a:xfrm>
            <a:off x="5303838" y="3429001"/>
            <a:ext cx="144462" cy="144463"/>
          </a:xfrm>
          <a:prstGeom prst="ellipse">
            <a:avLst/>
          </a:prstGeom>
          <a:solidFill>
            <a:schemeClr val="tx2">
              <a:lumMod val="65000"/>
              <a:lumOff val="35000"/>
            </a:schemeClr>
          </a:solidFill>
          <a:ln>
            <a:solidFill>
              <a:schemeClr val="tx2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6" name="Pil: venstre-højre 5">
            <a:extLst>
              <a:ext uri="{FF2B5EF4-FFF2-40B4-BE49-F238E27FC236}">
                <a16:creationId xmlns:a16="http://schemas.microsoft.com/office/drawing/2014/main" id="{9B9E40BC-BE5B-4621-9C75-1FE527DBDA18}"/>
              </a:ext>
            </a:extLst>
          </p:cNvPr>
          <p:cNvSpPr/>
          <p:nvPr/>
        </p:nvSpPr>
        <p:spPr>
          <a:xfrm>
            <a:off x="3484195" y="5063795"/>
            <a:ext cx="4391025" cy="866775"/>
          </a:xfrm>
          <a:prstGeom prst="leftRightArrow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>
                <a:solidFill>
                  <a:schemeClr val="tx1"/>
                </a:solidFill>
              </a:rPr>
              <a:t>50   +  100   +   50   +  100  +   50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D8AB20B-4D3D-4EF9-8CFD-8818AB7F6807}"/>
              </a:ext>
            </a:extLst>
          </p:cNvPr>
          <p:cNvSpPr/>
          <p:nvPr/>
        </p:nvSpPr>
        <p:spPr>
          <a:xfrm>
            <a:off x="5066904" y="3226060"/>
            <a:ext cx="144462" cy="140493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2754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>
            <a:extLst>
              <a:ext uri="{FF2B5EF4-FFF2-40B4-BE49-F238E27FC236}">
                <a16:creationId xmlns:a16="http://schemas.microsoft.com/office/drawing/2014/main" id="{219E7642-29E4-439F-8293-03DAE29B03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226" y="431502"/>
            <a:ext cx="6445250" cy="533400"/>
          </a:xfrm>
        </p:spPr>
        <p:txBody>
          <a:bodyPr/>
          <a:lstStyle/>
          <a:p>
            <a:r>
              <a:rPr lang="da-DK" altLang="da-DK" sz="3200" dirty="0">
                <a:latin typeface="Calibri Light" panose="020F0302020204030204" pitchFamily="34" charset="0"/>
              </a:rPr>
              <a:t>Adgangs- og transportveje - Risici</a:t>
            </a:r>
          </a:p>
        </p:txBody>
      </p:sp>
      <p:pic>
        <p:nvPicPr>
          <p:cNvPr id="19459" name="Pladsholder til indhold 4">
            <a:extLst>
              <a:ext uri="{FF2B5EF4-FFF2-40B4-BE49-F238E27FC236}">
                <a16:creationId xmlns:a16="http://schemas.microsoft.com/office/drawing/2014/main" id="{5925FBC7-4696-474F-9CC1-158A434485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73079" y="1396409"/>
            <a:ext cx="6266121" cy="4699591"/>
          </a:xfrm>
        </p:spPr>
      </p:pic>
    </p:spTree>
    <p:extLst>
      <p:ext uri="{BB962C8B-B14F-4D97-AF65-F5344CB8AC3E}">
        <p14:creationId xmlns:p14="http://schemas.microsoft.com/office/powerpoint/2010/main" val="22018513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>
            <a:extLst>
              <a:ext uri="{FF2B5EF4-FFF2-40B4-BE49-F238E27FC236}">
                <a16:creationId xmlns:a16="http://schemas.microsoft.com/office/drawing/2014/main" id="{F93CC474-F457-485D-8E6A-86E4194096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2752" y="423564"/>
            <a:ext cx="6156325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Adgangs- og transportveje - Risici</a:t>
            </a:r>
          </a:p>
        </p:txBody>
      </p:sp>
      <p:pic>
        <p:nvPicPr>
          <p:cNvPr id="32771" name="Pladsholder til indhold 4">
            <a:extLst>
              <a:ext uri="{FF2B5EF4-FFF2-40B4-BE49-F238E27FC236}">
                <a16:creationId xmlns:a16="http://schemas.microsoft.com/office/drawing/2014/main" id="{0F4C9D4A-DEB0-40C3-A8CE-9632D60F870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28402" y="1743740"/>
            <a:ext cx="6715243" cy="4360198"/>
          </a:xfrm>
        </p:spPr>
      </p:pic>
    </p:spTree>
    <p:extLst>
      <p:ext uri="{BB962C8B-B14F-4D97-AF65-F5344CB8AC3E}">
        <p14:creationId xmlns:p14="http://schemas.microsoft.com/office/powerpoint/2010/main" val="3269460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>
            <a:extLst>
              <a:ext uri="{FF2B5EF4-FFF2-40B4-BE49-F238E27FC236}">
                <a16:creationId xmlns:a16="http://schemas.microsoft.com/office/drawing/2014/main" id="{4E05DE98-DB6B-4D30-97D2-58768DD79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0222" y="416442"/>
            <a:ext cx="6011863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Mine bud på at forebygge risici?</a:t>
            </a:r>
          </a:p>
        </p:txBody>
      </p:sp>
      <p:sp>
        <p:nvSpPr>
          <p:cNvPr id="33795" name="Pladsholder til indhold 2">
            <a:extLst>
              <a:ext uri="{FF2B5EF4-FFF2-40B4-BE49-F238E27FC236}">
                <a16:creationId xmlns:a16="http://schemas.microsoft.com/office/drawing/2014/main" id="{556468AA-43C5-45B2-AB79-A70C1F5EE7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0222" y="1604461"/>
            <a:ext cx="8630978" cy="4467225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Sørg for den nødvendige frie plads i arbejdsområdet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Gør løftet lettere! 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Gå </a:t>
            </a:r>
            <a:r>
              <a:rPr lang="da-DK" altLang="da-DK" sz="2800" b="1" dirty="0">
                <a:latin typeface="Calibri" panose="020F0502020204030204" pitchFamily="34" charset="0"/>
              </a:rPr>
              <a:t>når</a:t>
            </a:r>
            <a:r>
              <a:rPr lang="da-DK" altLang="da-DK" sz="2800" dirty="0">
                <a:latin typeface="Calibri" panose="020F0502020204030204" pitchFamily="34" charset="0"/>
              </a:rPr>
              <a:t> du går!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Kør </a:t>
            </a:r>
            <a:r>
              <a:rPr lang="da-DK" altLang="da-DK" sz="2800" b="1" dirty="0">
                <a:latin typeface="Calibri" panose="020F0502020204030204" pitchFamily="34" charset="0"/>
              </a:rPr>
              <a:t>når</a:t>
            </a:r>
            <a:r>
              <a:rPr lang="da-DK" altLang="da-DK" sz="2800" dirty="0">
                <a:latin typeface="Calibri" panose="020F0502020204030204" pitchFamily="34" charset="0"/>
              </a:rPr>
              <a:t> du kører!</a:t>
            </a:r>
          </a:p>
          <a:p>
            <a:pPr>
              <a:spcBef>
                <a:spcPts val="1800"/>
              </a:spcBef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Parkér med omtanke</a:t>
            </a:r>
          </a:p>
          <a:p>
            <a:endParaRPr lang="da-DK" altLang="da-DK" sz="2400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D8BC219-D148-49AD-B539-3FE99B536ED1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72805" y="3838073"/>
            <a:ext cx="4349699" cy="22336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506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4E590F9C-CF69-43A9-97DF-E7D6EB90E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1823" y="416442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Arbejdsstedets indretning</a:t>
            </a:r>
          </a:p>
        </p:txBody>
      </p:sp>
      <p:sp>
        <p:nvSpPr>
          <p:cNvPr id="24579" name="Pladsholder til indhold 2">
            <a:extLst>
              <a:ext uri="{FF2B5EF4-FFF2-40B4-BE49-F238E27FC236}">
                <a16:creationId xmlns:a16="http://schemas.microsoft.com/office/drawing/2014/main" id="{16058AAE-7185-4435-89C1-0987AB96EE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1823" y="1227729"/>
            <a:ext cx="7772400" cy="41148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da-DK" altLang="da-DK" sz="2800" b="1" dirty="0">
                <a:latin typeface="Calibri" panose="020F0502020204030204" pitchFamily="34" charset="0"/>
              </a:rPr>
              <a:t>HUSK !</a:t>
            </a:r>
          </a:p>
          <a:p>
            <a:pPr>
              <a:buClr>
                <a:srgbClr val="EF9443"/>
              </a:buClr>
              <a:defRPr/>
            </a:pPr>
            <a:r>
              <a:rPr lang="da-DK" altLang="da-DK" sz="2800" dirty="0">
                <a:latin typeface="Calibri" panose="020F0502020204030204" pitchFamily="34" charset="0"/>
              </a:rPr>
              <a:t>I har et stort ansvar, når I indretter faste arbejdspladser og adgangs- og transportveje.</a:t>
            </a:r>
          </a:p>
          <a:p>
            <a:pPr>
              <a:buClr>
                <a:srgbClr val="EF9443"/>
              </a:buClr>
              <a:defRPr/>
            </a:pPr>
            <a:endParaRPr lang="da-DK" altLang="da-DK" sz="2800" dirty="0">
              <a:latin typeface="Calibri" panose="020F0502020204030204" pitchFamily="34" charset="0"/>
            </a:endParaRPr>
          </a:p>
          <a:p>
            <a:pPr>
              <a:buClr>
                <a:srgbClr val="EF9443"/>
              </a:buClr>
              <a:defRPr/>
            </a:pPr>
            <a:r>
              <a:rPr lang="da-DK" altLang="da-DK" sz="2800" dirty="0">
                <a:latin typeface="Calibri" panose="020F0502020204030204" pitchFamily="34" charset="0"/>
              </a:rPr>
              <a:t>Vær villig til de gennemtænkte løsninger og til at undgå lappeløsninger.</a:t>
            </a:r>
          </a:p>
          <a:p>
            <a:pPr>
              <a:defRPr/>
            </a:pPr>
            <a:endParaRPr lang="da-DK" altLang="da-DK" sz="2400" dirty="0"/>
          </a:p>
          <a:p>
            <a:pPr marL="0" indent="0">
              <a:buFontTx/>
              <a:buNone/>
              <a:defRPr/>
            </a:pPr>
            <a:r>
              <a:rPr lang="da-DK" altLang="da-DK" sz="2400" dirty="0"/>
              <a:t>  </a:t>
            </a:r>
            <a:r>
              <a:rPr lang="da-DK" altLang="da-DK" sz="2400" dirty="0">
                <a:solidFill>
                  <a:srgbClr val="C00000"/>
                </a:solidFill>
              </a:rPr>
              <a:t>…………………………………………………………..</a:t>
            </a:r>
          </a:p>
          <a:p>
            <a:pPr marL="0" indent="0" algn="ctr">
              <a:buFontTx/>
              <a:buNone/>
              <a:defRPr/>
            </a:pPr>
            <a:r>
              <a:rPr lang="da-DK" altLang="da-DK" sz="8000" dirty="0">
                <a:latin typeface="Calibri" panose="020F0502020204030204" pitchFamily="34" charset="0"/>
              </a:rPr>
              <a:t>TAK!</a:t>
            </a:r>
          </a:p>
          <a:p>
            <a:pPr>
              <a:defRPr/>
            </a:pPr>
            <a:endParaRPr lang="da-DK" altLang="da-DK" dirty="0"/>
          </a:p>
          <a:p>
            <a:pPr>
              <a:defRPr/>
            </a:pPr>
            <a:endParaRPr lang="da-DK" altLang="da-DK" dirty="0"/>
          </a:p>
        </p:txBody>
      </p:sp>
      <p:pic>
        <p:nvPicPr>
          <p:cNvPr id="34820" name="Billede 3">
            <a:extLst>
              <a:ext uri="{FF2B5EF4-FFF2-40B4-BE49-F238E27FC236}">
                <a16:creationId xmlns:a16="http://schemas.microsoft.com/office/drawing/2014/main" id="{09A92173-C6D2-4706-99E9-CBA11303F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4223" y="1979428"/>
            <a:ext cx="2760410" cy="289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06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ladsholder til indhold 4">
            <a:extLst>
              <a:ext uri="{FF2B5EF4-FFF2-40B4-BE49-F238E27FC236}">
                <a16:creationId xmlns:a16="http://schemas.microsoft.com/office/drawing/2014/main" id="{FDF773D5-717F-4E62-A788-59FF729414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08421" y="1098698"/>
            <a:ext cx="6172200" cy="4114800"/>
          </a:xfrm>
        </p:spPr>
      </p:pic>
      <p:sp>
        <p:nvSpPr>
          <p:cNvPr id="35844" name="Tekstfelt 5">
            <a:extLst>
              <a:ext uri="{FF2B5EF4-FFF2-40B4-BE49-F238E27FC236}">
                <a16:creationId xmlns:a16="http://schemas.microsoft.com/office/drawing/2014/main" id="{B0A1080F-FFBA-4F9D-B87D-1EEA05B09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284" y="3727931"/>
            <a:ext cx="50444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74747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Så er det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a-DK" altLang="da-DK" sz="3200" b="1" dirty="0">
                <a:solidFill>
                  <a:schemeClr val="tx1"/>
                </a:solidFill>
                <a:latin typeface="Calibri" panose="020F0502020204030204" pitchFamily="34" charset="0"/>
              </a:rPr>
              <a:t>Heine Sørensen, Alfa Laval</a:t>
            </a:r>
          </a:p>
        </p:txBody>
      </p:sp>
    </p:spTree>
    <p:extLst>
      <p:ext uri="{BB962C8B-B14F-4D97-AF65-F5344CB8AC3E}">
        <p14:creationId xmlns:p14="http://schemas.microsoft.com/office/powerpoint/2010/main" val="226377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99A7EB78-0D92-4687-A7F3-4B6054267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930" y="427070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Arbejdsstedets indretning</a:t>
            </a:r>
          </a:p>
        </p:txBody>
      </p:sp>
      <p:sp>
        <p:nvSpPr>
          <p:cNvPr id="8195" name="Pladsholder til indhold 2">
            <a:extLst>
              <a:ext uri="{FF2B5EF4-FFF2-40B4-BE49-F238E27FC236}">
                <a16:creationId xmlns:a16="http://schemas.microsoft.com/office/drawing/2014/main" id="{0F531A31-3C32-49D9-993F-CDBD95DE3F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1557338"/>
            <a:ext cx="7772400" cy="4538662"/>
          </a:xfrm>
        </p:spPr>
        <p:txBody>
          <a:bodyPr/>
          <a:lstStyle/>
          <a:p>
            <a:pPr algn="ctr">
              <a:buFontTx/>
              <a:buNone/>
            </a:pPr>
            <a:r>
              <a:rPr lang="da-DK" altLang="da-DK" sz="2800" dirty="0">
                <a:latin typeface="Calibri" panose="020F0502020204030204" pitchFamily="34" charset="0"/>
              </a:rPr>
              <a:t>Indretning af arbejdspladsen</a:t>
            </a:r>
          </a:p>
          <a:p>
            <a:pPr algn="ctr">
              <a:buFontTx/>
              <a:buNone/>
            </a:pPr>
            <a:endParaRPr lang="da-DK" altLang="da-DK" sz="2800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da-DK" altLang="da-DK" sz="2800" dirty="0">
                <a:latin typeface="Calibri" panose="020F0502020204030204" pitchFamily="34" charset="0"/>
              </a:rPr>
              <a:t>Ergonomiske forhold</a:t>
            </a:r>
          </a:p>
          <a:p>
            <a:pPr algn="ctr">
              <a:buFontTx/>
              <a:buNone/>
            </a:pPr>
            <a:endParaRPr lang="da-DK" altLang="da-DK" sz="2800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r>
              <a:rPr lang="da-DK" altLang="da-DK" sz="2800" dirty="0">
                <a:latin typeface="Calibri" panose="020F0502020204030204" pitchFamily="34" charset="0"/>
              </a:rPr>
              <a:t>Adgangs- og transportveje</a:t>
            </a:r>
          </a:p>
          <a:p>
            <a:pPr algn="ctr">
              <a:buFontTx/>
              <a:buNone/>
            </a:pPr>
            <a:endParaRPr lang="da-DK" altLang="da-DK" sz="2800" dirty="0">
              <a:latin typeface="Calibri" panose="020F0502020204030204" pitchFamily="34" charset="0"/>
            </a:endParaRPr>
          </a:p>
          <a:p>
            <a:pPr algn="ctr">
              <a:buFontTx/>
              <a:buNone/>
            </a:pPr>
            <a:endParaRPr lang="da-DK" altLang="da-DK" sz="2800" dirty="0">
              <a:latin typeface="Calibri" panose="020F0502020204030204" pitchFamily="34" charset="0"/>
            </a:endParaRPr>
          </a:p>
        </p:txBody>
      </p:sp>
      <p:sp>
        <p:nvSpPr>
          <p:cNvPr id="4" name="Pil: opadgående-nedadgående 3">
            <a:extLst>
              <a:ext uri="{FF2B5EF4-FFF2-40B4-BE49-F238E27FC236}">
                <a16:creationId xmlns:a16="http://schemas.microsoft.com/office/drawing/2014/main" id="{806C35F9-A8A7-440C-A5B4-E9E4D9F1752E}"/>
              </a:ext>
            </a:extLst>
          </p:cNvPr>
          <p:cNvSpPr/>
          <p:nvPr/>
        </p:nvSpPr>
        <p:spPr>
          <a:xfrm>
            <a:off x="2980515" y="1773239"/>
            <a:ext cx="484188" cy="2182073"/>
          </a:xfrm>
          <a:prstGeom prst="upDownArrow">
            <a:avLst/>
          </a:prstGeom>
          <a:solidFill>
            <a:srgbClr val="EF944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474FA1A9-582C-41DA-881F-AA6B79F9CE02}"/>
              </a:ext>
            </a:extLst>
          </p:cNvPr>
          <p:cNvSpPr/>
          <p:nvPr/>
        </p:nvSpPr>
        <p:spPr>
          <a:xfrm>
            <a:off x="2980515" y="4700336"/>
            <a:ext cx="6112041" cy="13956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da-DK" altLang="da-DK" sz="2400" dirty="0">
                <a:latin typeface="Arial" panose="020B0604020202020204" pitchFamily="34" charset="0"/>
                <a:cs typeface="Arial" panose="020B0604020202020204" pitchFamily="34" charset="0"/>
              </a:rPr>
              <a:t>Forebyggelse af ulykker</a:t>
            </a:r>
          </a:p>
        </p:txBody>
      </p:sp>
    </p:spTree>
    <p:extLst>
      <p:ext uri="{BB962C8B-B14F-4D97-AF65-F5344CB8AC3E}">
        <p14:creationId xmlns:p14="http://schemas.microsoft.com/office/powerpoint/2010/main" val="416897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5EE29F64-8031-4A76-9B3D-664A3376A0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9930" y="416437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solidFill>
                  <a:schemeClr val="tx1"/>
                </a:solidFill>
                <a:latin typeface="Calibri Light" panose="020F0302020204030204" pitchFamily="34" charset="0"/>
              </a:rPr>
              <a:t>Arbejdsstedets indretning</a:t>
            </a:r>
            <a:endParaRPr lang="da-DK" altLang="da-DK" sz="3200" dirty="0">
              <a:latin typeface="Calibri Light" panose="020F0302020204030204" pitchFamily="34" charset="0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E1177EF-4E7F-454C-AFBF-23F16385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9930" y="1436127"/>
            <a:ext cx="9885912" cy="4220405"/>
          </a:xfrm>
        </p:spPr>
        <p:txBody>
          <a:bodyPr/>
          <a:lstStyle/>
          <a:p>
            <a:pPr>
              <a:spcBef>
                <a:spcPts val="1800"/>
              </a:spcBef>
              <a:buClr>
                <a:srgbClr val="EF9443"/>
              </a:buClr>
              <a:buFont typeface="Arial" panose="020B0604020202020204" pitchFamily="34" charset="0"/>
              <a:buChar char="•"/>
              <a:defRPr/>
            </a:pPr>
            <a:r>
              <a:rPr lang="da-DK" sz="2800" dirty="0">
                <a:latin typeface="Calibri" panose="020F0502020204030204" pitchFamily="34" charset="0"/>
              </a:rPr>
              <a:t>Pladsforhold og indretning af inventar</a:t>
            </a:r>
            <a:br>
              <a:rPr lang="da-DK" sz="2800" dirty="0">
                <a:latin typeface="Calibri" panose="020F0502020204030204" pitchFamily="34" charset="0"/>
              </a:rPr>
            </a:br>
            <a:r>
              <a:rPr lang="da-DK" sz="2800" dirty="0">
                <a:latin typeface="Calibri" panose="020F0502020204030204" pitchFamily="34" charset="0"/>
              </a:rPr>
              <a:t>- (indretning i forhold til person og opgave)</a:t>
            </a:r>
          </a:p>
          <a:p>
            <a:pPr>
              <a:spcBef>
                <a:spcPts val="1800"/>
              </a:spcBef>
              <a:buClr>
                <a:srgbClr val="EF9443"/>
              </a:buClr>
              <a:buFont typeface="Arial" panose="020B0604020202020204" pitchFamily="34" charset="0"/>
              <a:buChar char="•"/>
              <a:defRPr/>
            </a:pPr>
            <a:r>
              <a:rPr lang="da-DK" sz="2800" dirty="0">
                <a:latin typeface="Calibri" panose="020F0502020204030204" pitchFamily="34" charset="0"/>
              </a:rPr>
              <a:t>Ergonomi</a:t>
            </a:r>
            <a:br>
              <a:rPr lang="da-DK" sz="2800" dirty="0">
                <a:latin typeface="Calibri" panose="020F0502020204030204" pitchFamily="34" charset="0"/>
              </a:rPr>
            </a:br>
            <a:r>
              <a:rPr lang="da-DK" sz="2800" dirty="0">
                <a:latin typeface="Calibri" panose="020F0502020204030204" pitchFamily="34" charset="0"/>
              </a:rPr>
              <a:t>- Arbejdshøjde, rækkeafstand, tekniske hjælpemidler</a:t>
            </a:r>
          </a:p>
          <a:p>
            <a:pPr>
              <a:spcBef>
                <a:spcPts val="1800"/>
              </a:spcBef>
              <a:buClr>
                <a:srgbClr val="EF9443"/>
              </a:buClr>
              <a:buFont typeface="Arial" panose="020B0604020202020204" pitchFamily="34" charset="0"/>
              <a:buChar char="•"/>
              <a:defRPr/>
            </a:pPr>
            <a:r>
              <a:rPr lang="da-DK" sz="2800" dirty="0">
                <a:latin typeface="Calibri" panose="020F0502020204030204" pitchFamily="34" charset="0"/>
              </a:rPr>
              <a:t>Adgangsveje og transportveje</a:t>
            </a:r>
            <a:br>
              <a:rPr lang="da-DK" sz="2800" dirty="0">
                <a:latin typeface="Calibri" panose="020F0502020204030204" pitchFamily="34" charset="0"/>
              </a:rPr>
            </a:br>
            <a:r>
              <a:rPr lang="da-DK" sz="2800" dirty="0">
                <a:latin typeface="Calibri" panose="020F0502020204030204" pitchFamily="34" charset="0"/>
              </a:rPr>
              <a:t>- Intern færdsel</a:t>
            </a:r>
          </a:p>
        </p:txBody>
      </p:sp>
    </p:spTree>
    <p:extLst>
      <p:ext uri="{BB962C8B-B14F-4D97-AF65-F5344CB8AC3E}">
        <p14:creationId xmlns:p14="http://schemas.microsoft.com/office/powerpoint/2010/main" val="4190993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674F2145-4AAA-44BC-AAA4-803B39E682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8664" y="660996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Lovgivning og vejledninger om arbejdsstedets indretning</a:t>
            </a:r>
          </a:p>
        </p:txBody>
      </p:sp>
      <p:pic>
        <p:nvPicPr>
          <p:cNvPr id="10243" name="Pladsholder til indhold 2">
            <a:extLst>
              <a:ext uri="{FF2B5EF4-FFF2-40B4-BE49-F238E27FC236}">
                <a16:creationId xmlns:a16="http://schemas.microsoft.com/office/drawing/2014/main" id="{BC74E1CC-D5AA-422E-AB83-872BFB7014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3139" y="1905000"/>
            <a:ext cx="2624137" cy="3048000"/>
          </a:xfr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0CB6E2E-C339-439E-82AB-92DE3D0DB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60215">
            <a:off x="7114451" y="1122770"/>
            <a:ext cx="3462337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9EA0D26-EBE4-4803-94C7-F85A3B24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57704">
            <a:off x="1055622" y="1840462"/>
            <a:ext cx="3716337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7">
            <a:extLst>
              <a:ext uri="{FF2B5EF4-FFF2-40B4-BE49-F238E27FC236}">
                <a16:creationId xmlns:a16="http://schemas.microsoft.com/office/drawing/2014/main" id="{DFD21861-7F56-4CED-BFFC-A29475E22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1671" y="3874100"/>
            <a:ext cx="18923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824C92D8-F9B9-411E-B77E-1522B8F4C1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86152">
            <a:off x="8283129" y="3716177"/>
            <a:ext cx="17621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3AD1FCE0-24E4-410C-BDDC-4AEF3D3F3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01882">
            <a:off x="1645214" y="3865963"/>
            <a:ext cx="17811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ladsholder til indhold 6">
            <a:extLst>
              <a:ext uri="{FF2B5EF4-FFF2-40B4-BE49-F238E27FC236}">
                <a16:creationId xmlns:a16="http://schemas.microsoft.com/office/drawing/2014/main" id="{78DAE6EB-968C-4663-99D9-D437DF7CBA70}"/>
              </a:ext>
            </a:extLst>
          </p:cNvPr>
          <p:cNvPicPr>
            <a:picLocks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1800" y="2022765"/>
            <a:ext cx="2843213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15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ladsholder til indhold 2">
            <a:extLst>
              <a:ext uri="{FF2B5EF4-FFF2-40B4-BE49-F238E27FC236}">
                <a16:creationId xmlns:a16="http://schemas.microsoft.com/office/drawing/2014/main" id="{1EDC65E7-2B82-4629-81F3-3A08C84B3939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24266" y="692150"/>
            <a:ext cx="5886184" cy="3859458"/>
          </a:xfrm>
        </p:spPr>
      </p:pic>
      <p:pic>
        <p:nvPicPr>
          <p:cNvPr id="11267" name="Billede 3">
            <a:extLst>
              <a:ext uri="{FF2B5EF4-FFF2-40B4-BE49-F238E27FC236}">
                <a16:creationId xmlns:a16="http://schemas.microsoft.com/office/drawing/2014/main" id="{2AB6FB28-FE25-4DD3-9881-3F9C6BA07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70330">
            <a:off x="6831187" y="2415942"/>
            <a:ext cx="4177724" cy="311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027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93B289E4-5423-44DD-A7C9-515DCA6E0A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8031" y="437703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Regler - Risikovurdering</a:t>
            </a:r>
          </a:p>
        </p:txBody>
      </p:sp>
      <p:sp>
        <p:nvSpPr>
          <p:cNvPr id="12291" name="Pladsholder til indhold 2">
            <a:extLst>
              <a:ext uri="{FF2B5EF4-FFF2-40B4-BE49-F238E27FC236}">
                <a16:creationId xmlns:a16="http://schemas.microsoft.com/office/drawing/2014/main" id="{CE15D114-F215-44EC-9E7B-33B5E4E00C0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38031" y="2358189"/>
            <a:ext cx="9779588" cy="2192546"/>
          </a:xfrm>
        </p:spPr>
        <p:txBody>
          <a:bodyPr/>
          <a:lstStyle/>
          <a:p>
            <a:pPr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Regler angiver rammerne. </a:t>
            </a:r>
          </a:p>
          <a:p>
            <a:pPr>
              <a:buClr>
                <a:srgbClr val="EF9443"/>
              </a:buClr>
            </a:pPr>
            <a:endParaRPr lang="da-DK" altLang="da-DK" sz="2800" dirty="0">
              <a:latin typeface="Calibri" panose="020F0502020204030204" pitchFamily="34" charset="0"/>
            </a:endParaRPr>
          </a:p>
          <a:p>
            <a:pPr>
              <a:buClr>
                <a:srgbClr val="EF9443"/>
              </a:buClr>
            </a:pPr>
            <a:endParaRPr lang="da-DK" altLang="da-DK" sz="2800" dirty="0">
              <a:latin typeface="Calibri" panose="020F0502020204030204" pitchFamily="34" charset="0"/>
            </a:endParaRPr>
          </a:p>
          <a:p>
            <a:pPr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Risikovurdering sammen med god praksis udfylder rammerne.</a:t>
            </a:r>
          </a:p>
        </p:txBody>
      </p:sp>
    </p:spTree>
    <p:extLst>
      <p:ext uri="{BB962C8B-B14F-4D97-AF65-F5344CB8AC3E}">
        <p14:creationId xmlns:p14="http://schemas.microsoft.com/office/powerpoint/2010/main" val="416843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2">
            <a:extLst>
              <a:ext uri="{FF2B5EF4-FFF2-40B4-BE49-F238E27FC236}">
                <a16:creationId xmlns:a16="http://schemas.microsoft.com/office/drawing/2014/main" id="{58440102-8052-4809-ADB0-71B8DE06F8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80563" y="448336"/>
            <a:ext cx="6654800" cy="533400"/>
          </a:xfrm>
        </p:spPr>
        <p:txBody>
          <a:bodyPr/>
          <a:lstStyle/>
          <a:p>
            <a:pPr algn="l"/>
            <a:r>
              <a:rPr lang="da-DK" altLang="da-DK" sz="3200" dirty="0">
                <a:latin typeface="Calibri Light" panose="020F0302020204030204" pitchFamily="34" charset="0"/>
              </a:rPr>
              <a:t>Arbejdsstedets indretning</a:t>
            </a:r>
          </a:p>
        </p:txBody>
      </p:sp>
      <p:sp>
        <p:nvSpPr>
          <p:cNvPr id="13315" name="Pladsholder til indhold 1">
            <a:extLst>
              <a:ext uri="{FF2B5EF4-FFF2-40B4-BE49-F238E27FC236}">
                <a16:creationId xmlns:a16="http://schemas.microsoft.com/office/drawing/2014/main" id="{F9A5C72E-F954-4684-A5B4-FA86104DB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0563" y="1371600"/>
            <a:ext cx="7772400" cy="4114800"/>
          </a:xfrm>
        </p:spPr>
        <p:txBody>
          <a:bodyPr/>
          <a:lstStyle/>
          <a:p>
            <a:pPr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Når vi kigger på risici…</a:t>
            </a:r>
          </a:p>
          <a:p>
            <a:pPr>
              <a:buClr>
                <a:srgbClr val="EF9443"/>
              </a:buClr>
            </a:pPr>
            <a:endParaRPr lang="da-DK" altLang="da-DK" sz="2800" dirty="0">
              <a:latin typeface="Calibri" panose="020F0502020204030204" pitchFamily="34" charset="0"/>
            </a:endParaRPr>
          </a:p>
          <a:p>
            <a:pPr>
              <a:buClr>
                <a:srgbClr val="EF9443"/>
              </a:buClr>
            </a:pPr>
            <a:r>
              <a:rPr lang="da-DK" altLang="da-DK" sz="2800" dirty="0">
                <a:latin typeface="Calibri" panose="020F0502020204030204" pitchFamily="34" charset="0"/>
              </a:rPr>
              <a:t>Hvordan har indretningen betydning?</a:t>
            </a:r>
          </a:p>
          <a:p>
            <a:pPr lvl="1"/>
            <a:r>
              <a:rPr lang="da-DK" altLang="da-DK" sz="2800" dirty="0">
                <a:latin typeface="Calibri" panose="020F0502020204030204" pitchFamily="34" charset="0"/>
              </a:rPr>
              <a:t>Sikkerhed - undgå ulykker</a:t>
            </a:r>
          </a:p>
          <a:p>
            <a:pPr lvl="1"/>
            <a:r>
              <a:rPr lang="da-DK" altLang="da-DK" sz="2800" dirty="0">
                <a:latin typeface="Calibri" panose="020F0502020204030204" pitchFamily="34" charset="0"/>
              </a:rPr>
              <a:t>Belastning og nedslidning</a:t>
            </a:r>
          </a:p>
          <a:p>
            <a:pPr lvl="1"/>
            <a:r>
              <a:rPr lang="da-DK" altLang="da-DK" sz="2800" dirty="0">
                <a:latin typeface="Calibri" panose="020F0502020204030204" pitchFamily="34" charset="0"/>
              </a:rPr>
              <a:t>Funktionalitet</a:t>
            </a:r>
          </a:p>
          <a:p>
            <a:pPr lvl="1"/>
            <a:r>
              <a:rPr lang="da-DK" altLang="da-DK" sz="2800" dirty="0">
                <a:latin typeface="Calibri" panose="020F0502020204030204" pitchFamily="34" charset="0"/>
              </a:rPr>
              <a:t>Effektivitet</a:t>
            </a:r>
          </a:p>
        </p:txBody>
      </p:sp>
    </p:spTree>
    <p:extLst>
      <p:ext uri="{BB962C8B-B14F-4D97-AF65-F5344CB8AC3E}">
        <p14:creationId xmlns:p14="http://schemas.microsoft.com/office/powerpoint/2010/main" val="2781797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F111F5B-C145-4861-B27A-0C44DBFE7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da-DK" dirty="0">
                <a:latin typeface="Calibri Light" panose="020F0302020204030204" pitchFamily="34" charset="0"/>
              </a:rPr>
              <a:t>Arbejdspladsens indretning - Risici</a:t>
            </a:r>
            <a:endParaRPr lang="da-DK" dirty="0"/>
          </a:p>
        </p:txBody>
      </p:sp>
      <p:pic>
        <p:nvPicPr>
          <p:cNvPr id="15363" name="Pladsholder til indhold 4">
            <a:extLst>
              <a:ext uri="{FF2B5EF4-FFF2-40B4-BE49-F238E27FC236}">
                <a16:creationId xmlns:a16="http://schemas.microsoft.com/office/drawing/2014/main" id="{AC0A8095-48DD-488D-B17B-9F138269D77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789" y="1946867"/>
            <a:ext cx="5443714" cy="4361259"/>
          </a:xfr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15A42FE-85DB-41EF-A57E-5BA4A04AAC84}"/>
              </a:ext>
            </a:extLst>
          </p:cNvPr>
          <p:cNvSpPr/>
          <p:nvPr/>
        </p:nvSpPr>
        <p:spPr>
          <a:xfrm>
            <a:off x="5664200" y="2971800"/>
            <a:ext cx="914400" cy="914400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51A3CAE-E1CF-4BE7-ABA1-806388487264}"/>
              </a:ext>
            </a:extLst>
          </p:cNvPr>
          <p:cNvSpPr/>
          <p:nvPr/>
        </p:nvSpPr>
        <p:spPr>
          <a:xfrm>
            <a:off x="5682457" y="4339192"/>
            <a:ext cx="914400" cy="914400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38E5BB0-C903-4624-8204-81890F3C02A6}"/>
              </a:ext>
            </a:extLst>
          </p:cNvPr>
          <p:cNvSpPr/>
          <p:nvPr/>
        </p:nvSpPr>
        <p:spPr>
          <a:xfrm>
            <a:off x="5167313" y="5410200"/>
            <a:ext cx="1944688" cy="914400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91098C2E-26C6-4568-A23D-460DFE24409C}"/>
              </a:ext>
            </a:extLst>
          </p:cNvPr>
          <p:cNvSpPr/>
          <p:nvPr/>
        </p:nvSpPr>
        <p:spPr>
          <a:xfrm rot="20144957">
            <a:off x="511388" y="1969873"/>
            <a:ext cx="3733800" cy="20277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a-DK" dirty="0"/>
              <a:t>12 måneders eftersyn eller efter påkørsel eller lign.</a:t>
            </a:r>
          </a:p>
          <a:p>
            <a:pPr algn="ctr">
              <a:defRPr/>
            </a:pPr>
            <a:endParaRPr lang="da-DK" dirty="0"/>
          </a:p>
          <a:p>
            <a:pPr algn="ctr">
              <a:defRPr/>
            </a:pPr>
            <a:r>
              <a:rPr lang="da-DK" dirty="0"/>
              <a:t>EN 15635</a:t>
            </a:r>
          </a:p>
          <a:p>
            <a:pPr algn="ctr">
              <a:defRPr/>
            </a:pPr>
            <a:r>
              <a:rPr lang="da-DK" sz="1600" dirty="0"/>
              <a:t>Stationære opbevaringssystemer af stål – Anvendelse og vedligeholdelse af udstyr til opbevaring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50A16E6C-AC3F-4C27-B510-0D7E1553458C}"/>
              </a:ext>
            </a:extLst>
          </p:cNvPr>
          <p:cNvSpPr/>
          <p:nvPr/>
        </p:nvSpPr>
        <p:spPr>
          <a:xfrm>
            <a:off x="3897313" y="5305425"/>
            <a:ext cx="914400" cy="914400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E551E412-013E-4C1C-A9CB-5AC0A178F023}"/>
              </a:ext>
            </a:extLst>
          </p:cNvPr>
          <p:cNvSpPr/>
          <p:nvPr/>
        </p:nvSpPr>
        <p:spPr>
          <a:xfrm>
            <a:off x="2843566" y="4127497"/>
            <a:ext cx="914400" cy="914400"/>
          </a:xfrm>
          <a:prstGeom prst="ellipse">
            <a:avLst/>
          </a:prstGeom>
          <a:noFill/>
          <a:ln w="476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5795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RECEA landskab u ringe">
  <a:themeElements>
    <a:clrScheme name="CRECEA landskab u ring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RECEA landskab u rin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RECEA landskab u ring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ECEA landskab u ring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ECEA landskab u ring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</TotalTime>
  <Words>446</Words>
  <Application>Microsoft Office PowerPoint</Application>
  <PresentationFormat>Widescreen</PresentationFormat>
  <Paragraphs>89</Paragraphs>
  <Slides>27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27</vt:i4>
      </vt:variant>
      <vt:variant>
        <vt:lpstr>Slidetitler</vt:lpstr>
      </vt:variant>
      <vt:variant>
        <vt:i4>27</vt:i4>
      </vt:variant>
    </vt:vector>
  </HeadingPairs>
  <TitlesOfParts>
    <vt:vector size="57" baseType="lpstr">
      <vt:lpstr>Arial</vt:lpstr>
      <vt:lpstr>Calibri</vt:lpstr>
      <vt:lpstr>Calibri Light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CRECEA landskab u ringe</vt:lpstr>
      <vt:lpstr>    Arbejdsstedets indretning  Indretning af arbejdspladsen  Ergonomiske forhold – forebyggelse af ulykker     </vt:lpstr>
      <vt:lpstr>CRECEA A/S - hvem er vi?</vt:lpstr>
      <vt:lpstr>Arbejdsstedets indretning</vt:lpstr>
      <vt:lpstr>Arbejdsstedets indretning</vt:lpstr>
      <vt:lpstr>Lovgivning og vejledninger om arbejdsstedets indretning</vt:lpstr>
      <vt:lpstr>PowerPoint-præsentation</vt:lpstr>
      <vt:lpstr>Regler - Risikovurdering</vt:lpstr>
      <vt:lpstr>Arbejdsstedets indretning</vt:lpstr>
      <vt:lpstr>Arbejdspladsens indretning - Risici</vt:lpstr>
      <vt:lpstr>Arbejdspladsens indretning - Risici</vt:lpstr>
      <vt:lpstr>Arbejdspladsens indretning - Risici</vt:lpstr>
      <vt:lpstr>Ergonomiske forhold - Risici</vt:lpstr>
      <vt:lpstr>Ergonomiske forhold - Risici</vt:lpstr>
      <vt:lpstr>Ergonomiske forhold - Risici</vt:lpstr>
      <vt:lpstr>Ergonomiske forhold - Risici</vt:lpstr>
      <vt:lpstr>Ergonomiske forhold - Risici</vt:lpstr>
      <vt:lpstr>Ergonomiske forhold - Risici</vt:lpstr>
      <vt:lpstr>Adgangs- og transportveje - Risici</vt:lpstr>
      <vt:lpstr>Adgangs- og transportveje - Risici</vt:lpstr>
      <vt:lpstr>Adgangs- og transportveje - Risici</vt:lpstr>
      <vt:lpstr>Adgangs- og transportveje - Risici</vt:lpstr>
      <vt:lpstr>Adgangs- og transportveje - Risici</vt:lpstr>
      <vt:lpstr>Adgangs- og transportveje - Risici</vt:lpstr>
      <vt:lpstr>Adgangs- og transportveje - Risici</vt:lpstr>
      <vt:lpstr>Mine bud på at forebygge risici?</vt:lpstr>
      <vt:lpstr>Arbejdsstedets indretning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Pia Nielsen</dc:creator>
  <cp:lastModifiedBy>Jesper Ellegård</cp:lastModifiedBy>
  <cp:revision>43</cp:revision>
  <cp:lastPrinted>2019-11-18T08:14:15Z</cp:lastPrinted>
  <dcterms:created xsi:type="dcterms:W3CDTF">2015-11-30T14:06:46Z</dcterms:created>
  <dcterms:modified xsi:type="dcterms:W3CDTF">2019-12-03T10:46:36Z</dcterms:modified>
</cp:coreProperties>
</file>